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37" r:id="rId1"/>
  </p:sldMasterIdLst>
  <p:notesMasterIdLst>
    <p:notesMasterId r:id="rId21"/>
  </p:notesMasterIdLst>
  <p:sldIdLst>
    <p:sldId id="476" r:id="rId2"/>
    <p:sldId id="464" r:id="rId3"/>
    <p:sldId id="398" r:id="rId4"/>
    <p:sldId id="477" r:id="rId5"/>
    <p:sldId id="438" r:id="rId6"/>
    <p:sldId id="478" r:id="rId7"/>
    <p:sldId id="402" r:id="rId8"/>
    <p:sldId id="401" r:id="rId9"/>
    <p:sldId id="443" r:id="rId10"/>
    <p:sldId id="445" r:id="rId11"/>
    <p:sldId id="442" r:id="rId12"/>
    <p:sldId id="452" r:id="rId13"/>
    <p:sldId id="447" r:id="rId14"/>
    <p:sldId id="448" r:id="rId15"/>
    <p:sldId id="449" r:id="rId16"/>
    <p:sldId id="450" r:id="rId17"/>
    <p:sldId id="451" r:id="rId18"/>
    <p:sldId id="461" r:id="rId19"/>
    <p:sldId id="475" r:id="rId20"/>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C3D69B"/>
    <a:srgbClr val="000099"/>
    <a:srgbClr val="8A0000"/>
    <a:srgbClr val="FFCC00"/>
    <a:srgbClr val="FFFF00"/>
    <a:srgbClr val="9FBA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82284" autoAdjust="0"/>
  </p:normalViewPr>
  <p:slideViewPr>
    <p:cSldViewPr>
      <p:cViewPr varScale="1">
        <p:scale>
          <a:sx n="51" d="100"/>
          <a:sy n="51" d="100"/>
        </p:scale>
        <p:origin x="9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62"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966788" eaLnBrk="0" hangingPunct="0">
              <a:defRPr sz="1300">
                <a:latin typeface="Times" pitchFamily="18" charset="0"/>
              </a:defRPr>
            </a:lvl1pPr>
          </a:lstStyle>
          <a:p>
            <a:endParaRPr lang="en-US"/>
          </a:p>
        </p:txBody>
      </p:sp>
      <p:sp>
        <p:nvSpPr>
          <p:cNvPr id="245763" name="Rectangle 3"/>
          <p:cNvSpPr>
            <a:spLocks noGrp="1" noChangeArrowheads="1"/>
          </p:cNvSpPr>
          <p:nvPr>
            <p:ph type="dt" idx="1"/>
          </p:nvPr>
        </p:nvSpPr>
        <p:spPr bwMode="auto">
          <a:xfrm>
            <a:off x="4143375"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966788" eaLnBrk="0" hangingPunct="0">
              <a:defRPr sz="1300">
                <a:latin typeface="Times" pitchFamily="18" charset="0"/>
              </a:defRPr>
            </a:lvl1pPr>
          </a:lstStyle>
          <a:p>
            <a:endParaRPr lang="en-US"/>
          </a:p>
        </p:txBody>
      </p:sp>
      <p:sp>
        <p:nvSpPr>
          <p:cNvPr id="1024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245765"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5766"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966788" eaLnBrk="0" hangingPunct="0">
              <a:defRPr sz="1300">
                <a:latin typeface="Times" pitchFamily="18" charset="0"/>
              </a:defRPr>
            </a:lvl1pPr>
          </a:lstStyle>
          <a:p>
            <a:endParaRPr lang="en-US"/>
          </a:p>
        </p:txBody>
      </p:sp>
      <p:sp>
        <p:nvSpPr>
          <p:cNvPr id="245767"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966788" eaLnBrk="0" hangingPunct="0">
              <a:defRPr sz="1300">
                <a:latin typeface="Times" pitchFamily="18" charset="0"/>
              </a:defRPr>
            </a:lvl1pPr>
          </a:lstStyle>
          <a:p>
            <a:fld id="{82757933-30D5-48BB-8D56-DA9A796A1224}" type="slidenum">
              <a:rPr lang="en-US"/>
              <a:pPr/>
              <a:t>‹#›</a:t>
            </a:fld>
            <a:endParaRPr lang="en-US"/>
          </a:p>
        </p:txBody>
      </p:sp>
    </p:spTree>
    <p:extLst>
      <p:ext uri="{BB962C8B-B14F-4D97-AF65-F5344CB8AC3E}">
        <p14:creationId xmlns:p14="http://schemas.microsoft.com/office/powerpoint/2010/main" val="23269427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a:defRPr/>
            </a:pPr>
            <a:r>
              <a:rPr lang="en-US" sz="1100" dirty="0">
                <a:latin typeface="+mn-lt"/>
              </a:rPr>
              <a:t>This presentation provides</a:t>
            </a:r>
            <a:r>
              <a:rPr lang="en-US" sz="1100" baseline="0" dirty="0">
                <a:latin typeface="+mn-lt"/>
              </a:rPr>
              <a:t> an introduction to weed science and weed identification. </a:t>
            </a:r>
            <a:endParaRPr lang="en-US" sz="1100" dirty="0">
              <a:latin typeface="+mn-lt"/>
            </a:endParaRPr>
          </a:p>
        </p:txBody>
      </p:sp>
      <p:sp>
        <p:nvSpPr>
          <p:cNvPr id="12291" name="Slide Number Placeholder 3"/>
          <p:cNvSpPr>
            <a:spLocks noGrp="1"/>
          </p:cNvSpPr>
          <p:nvPr>
            <p:ph type="sldNum" sz="quarter" idx="5"/>
          </p:nvPr>
        </p:nvSpPr>
        <p:spPr>
          <a:noFill/>
        </p:spPr>
        <p:txBody>
          <a:bodyPr/>
          <a:lstStyle/>
          <a:p>
            <a:fld id="{1845273C-E0A1-4039-BA54-82E319D8F438}"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a:defRPr/>
            </a:pPr>
            <a:r>
              <a:rPr lang="en-US" sz="1100" kern="1200" baseline="0" dirty="0">
                <a:solidFill>
                  <a:schemeClr val="tx1"/>
                </a:solidFill>
                <a:latin typeface="+mn-lt"/>
                <a:ea typeface="+mn-ea"/>
                <a:cs typeface="+mn-cs"/>
              </a:rPr>
              <a:t>The following spring, biennial stems bolt (elongate) and plants flower, produce seeds, and die. Biennial weeds are typically a problem in no-till fields, pastures, and other areas undisturbed for at least two years. S</a:t>
            </a:r>
            <a:r>
              <a:rPr lang="en-US" sz="1100" dirty="0">
                <a:latin typeface="+mn-lt"/>
              </a:rPr>
              <a:t>ome examples of biennial weeds include: musk thistle (page 51,</a:t>
            </a:r>
            <a:r>
              <a:rPr lang="en-US" sz="1100" baseline="0" dirty="0">
                <a:latin typeface="+mn-lt"/>
              </a:rPr>
              <a:t> Weed ID Guide)</a:t>
            </a:r>
            <a:r>
              <a:rPr lang="en-US" sz="1100" dirty="0">
                <a:latin typeface="+mn-lt"/>
              </a:rPr>
              <a:t>, wild carrot (page 43), wild parsnip (page 44), and garlic mustard.</a:t>
            </a:r>
          </a:p>
        </p:txBody>
      </p:sp>
      <p:sp>
        <p:nvSpPr>
          <p:cNvPr id="31747" name="Slide Number Placeholder 3"/>
          <p:cNvSpPr>
            <a:spLocks noGrp="1"/>
          </p:cNvSpPr>
          <p:nvPr>
            <p:ph type="sldNum" sz="quarter" idx="5"/>
          </p:nvPr>
        </p:nvSpPr>
        <p:spPr>
          <a:noFill/>
        </p:spPr>
        <p:txBody>
          <a:bodyPr/>
          <a:lstStyle/>
          <a:p>
            <a:fld id="{97BF9E85-1107-4FA7-8E1A-3992B9E9DC7A}"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100" kern="1200" baseline="0" dirty="0">
                <a:solidFill>
                  <a:schemeClr val="tx1"/>
                </a:solidFill>
                <a:latin typeface="+mn-lt"/>
                <a:ea typeface="+mn-ea"/>
                <a:cs typeface="+mn-cs"/>
              </a:rPr>
              <a:t>Perennial weeds live multiple years. </a:t>
            </a:r>
            <a:r>
              <a:rPr lang="en-US" sz="1100" dirty="0">
                <a:latin typeface="+mn-lt"/>
              </a:rPr>
              <a:t>Perennial plants may be classified as “herbaceous” or “woody.” Woody perennials typically have aboveground plant parts that can overwinter, whereas herbaceous perennials re-grow each season from underground overwintering structures. </a:t>
            </a:r>
            <a:r>
              <a:rPr lang="en-US" sz="1100" kern="1200" baseline="0" dirty="0">
                <a:solidFill>
                  <a:schemeClr val="tx1"/>
                </a:solidFill>
                <a:latin typeface="+mn-lt"/>
                <a:ea typeface="+mn-ea"/>
                <a:cs typeface="+mn-cs"/>
              </a:rPr>
              <a:t>They reproduce </a:t>
            </a:r>
            <a:r>
              <a:rPr lang="en-US" sz="1100" kern="1200" baseline="0" dirty="0" err="1">
                <a:solidFill>
                  <a:schemeClr val="tx1"/>
                </a:solidFill>
                <a:latin typeface="+mn-lt"/>
                <a:ea typeface="+mn-ea"/>
                <a:cs typeface="+mn-cs"/>
              </a:rPr>
              <a:t>vegetatively</a:t>
            </a:r>
            <a:r>
              <a:rPr lang="en-US" sz="1100" kern="1200" baseline="0" dirty="0">
                <a:solidFill>
                  <a:schemeClr val="tx1"/>
                </a:solidFill>
                <a:latin typeface="+mn-lt"/>
                <a:ea typeface="+mn-ea"/>
                <a:cs typeface="+mn-cs"/>
              </a:rPr>
              <a:t> and/or by seeds. Perennials typically inhabit no-till fields, pastures, roadsides, and, occasionally, tilled fields. Most perennial weeds found in row crops </a:t>
            </a:r>
            <a:r>
              <a:rPr lang="en-US" sz="1100" kern="1200" baseline="0" dirty="0" err="1">
                <a:solidFill>
                  <a:schemeClr val="tx1"/>
                </a:solidFill>
                <a:latin typeface="+mn-lt"/>
                <a:ea typeface="+mn-ea"/>
                <a:cs typeface="+mn-cs"/>
              </a:rPr>
              <a:t>regrow</a:t>
            </a:r>
            <a:r>
              <a:rPr lang="en-US" sz="1100" kern="1200" baseline="0" dirty="0">
                <a:solidFill>
                  <a:schemeClr val="tx1"/>
                </a:solidFill>
                <a:latin typeface="+mn-lt"/>
                <a:ea typeface="+mn-ea"/>
                <a:cs typeface="+mn-cs"/>
              </a:rPr>
              <a:t> annually from underground overwintering structures. </a:t>
            </a:r>
          </a:p>
          <a:p>
            <a:pPr>
              <a:defRPr/>
            </a:pPr>
            <a:endParaRPr lang="en-US" sz="1100" dirty="0">
              <a:latin typeface="+mn-lt"/>
            </a:endParaRPr>
          </a:p>
          <a:p>
            <a:pPr>
              <a:defRPr/>
            </a:pPr>
            <a:r>
              <a:rPr lang="en-US" sz="1100" dirty="0">
                <a:latin typeface="+mn-lt"/>
              </a:rPr>
              <a:t>Herbaceous p</a:t>
            </a:r>
            <a:r>
              <a:rPr lang="en-US" sz="1100" kern="1200" baseline="0" dirty="0">
                <a:solidFill>
                  <a:schemeClr val="tx1"/>
                </a:solidFill>
                <a:latin typeface="+mn-lt"/>
                <a:ea typeface="+mn-ea"/>
                <a:cs typeface="+mn-cs"/>
              </a:rPr>
              <a:t>erennials can be grouped into two classes, simple and creeping. Simple perennials usually have taproots and reproduce by seed. Creeping perennials can reproduce by seed and </a:t>
            </a:r>
            <a:r>
              <a:rPr lang="en-US" sz="1100" kern="1200" baseline="0" dirty="0" err="1">
                <a:solidFill>
                  <a:schemeClr val="tx1"/>
                </a:solidFill>
                <a:latin typeface="+mn-lt"/>
                <a:ea typeface="+mn-ea"/>
                <a:cs typeface="+mn-cs"/>
              </a:rPr>
              <a:t>vegetatively</a:t>
            </a:r>
            <a:r>
              <a:rPr lang="en-US" sz="1100" kern="1200" baseline="0" dirty="0">
                <a:solidFill>
                  <a:schemeClr val="tx1"/>
                </a:solidFill>
                <a:latin typeface="+mn-lt"/>
                <a:ea typeface="+mn-ea"/>
                <a:cs typeface="+mn-cs"/>
              </a:rPr>
              <a:t> by rhizomes, tubers, </a:t>
            </a:r>
            <a:r>
              <a:rPr lang="en-US" sz="1100" kern="1200" baseline="0" dirty="0" err="1">
                <a:solidFill>
                  <a:schemeClr val="tx1"/>
                </a:solidFill>
                <a:latin typeface="+mn-lt"/>
                <a:ea typeface="+mn-ea"/>
                <a:cs typeface="+mn-cs"/>
              </a:rPr>
              <a:t>stolons</a:t>
            </a:r>
            <a:r>
              <a:rPr lang="en-US" sz="1100" kern="1200" baseline="0" dirty="0">
                <a:solidFill>
                  <a:schemeClr val="tx1"/>
                </a:solidFill>
                <a:latin typeface="+mn-lt"/>
                <a:ea typeface="+mn-ea"/>
                <a:cs typeface="+mn-cs"/>
              </a:rPr>
              <a:t>, budding roots, and bulbs. </a:t>
            </a:r>
          </a:p>
          <a:p>
            <a:pPr>
              <a:defRPr/>
            </a:pPr>
            <a:endParaRPr lang="en-US" sz="1100" kern="1200" baseline="0" dirty="0">
              <a:solidFill>
                <a:schemeClr val="tx1"/>
              </a:solidFill>
              <a:latin typeface="+mn-lt"/>
              <a:ea typeface="+mn-ea"/>
              <a:cs typeface="+mn-cs"/>
            </a:endParaRPr>
          </a:p>
          <a:p>
            <a:pPr eaLnBrk="1" hangingPunct="1">
              <a:defRPr/>
            </a:pPr>
            <a:r>
              <a:rPr lang="en-US" sz="1100" dirty="0">
                <a:latin typeface="+mn-lt"/>
              </a:rPr>
              <a:t>As tillage increases, incidence of perennials increases: Why?</a:t>
            </a:r>
          </a:p>
          <a:p>
            <a:pPr eaLnBrk="1" hangingPunct="1">
              <a:defRPr/>
            </a:pPr>
            <a:endParaRPr lang="en-US" sz="1100" dirty="0">
              <a:latin typeface="+mn-lt"/>
            </a:endParaRPr>
          </a:p>
          <a:p>
            <a:r>
              <a:rPr lang="en-US" sz="1100" kern="1200" baseline="0" dirty="0">
                <a:solidFill>
                  <a:schemeClr val="tx1"/>
                </a:solidFill>
                <a:latin typeface="+mn-lt"/>
                <a:ea typeface="+mn-ea"/>
                <a:cs typeface="+mn-cs"/>
              </a:rPr>
              <a:t>Tillage breaks vegetative structures into pieces that can regenerate into new plants, potentially spreading the infestation within or between fields. Perennials may require either repeated efforts or a combination of management tactics to achieve adequate control. </a:t>
            </a:r>
          </a:p>
          <a:p>
            <a:endParaRPr lang="en-US" sz="1100" kern="1200" baseline="0" dirty="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kern="1200" dirty="0">
                <a:solidFill>
                  <a:schemeClr val="tx1"/>
                </a:solidFill>
                <a:latin typeface="+mn-lt"/>
                <a:ea typeface="+mn-ea"/>
                <a:cs typeface="+mn-cs"/>
              </a:rPr>
              <a:t>Examples of simple perennials include dandelion (page</a:t>
            </a:r>
            <a:r>
              <a:rPr lang="en-US" sz="1100" kern="1200" baseline="0" dirty="0">
                <a:solidFill>
                  <a:schemeClr val="tx1"/>
                </a:solidFill>
                <a:latin typeface="+mn-lt"/>
                <a:ea typeface="+mn-ea"/>
                <a:cs typeface="+mn-cs"/>
              </a:rPr>
              <a:t> 57, Weed ID Guide)</a:t>
            </a:r>
            <a:r>
              <a:rPr lang="en-US" sz="1100" kern="1200" dirty="0">
                <a:solidFill>
                  <a:schemeClr val="tx1"/>
                </a:solidFill>
                <a:latin typeface="+mn-lt"/>
                <a:ea typeface="+mn-ea"/>
                <a:cs typeface="+mn-cs"/>
              </a:rPr>
              <a:t> and broadleaf plantain. Some creeping perennials include </a:t>
            </a:r>
            <a:r>
              <a:rPr lang="en-US" sz="1100" kern="1200" dirty="0" err="1">
                <a:solidFill>
                  <a:schemeClr val="tx1"/>
                </a:solidFill>
                <a:latin typeface="+mn-lt"/>
                <a:ea typeface="+mn-ea"/>
                <a:cs typeface="+mn-cs"/>
              </a:rPr>
              <a:t>quackgrass</a:t>
            </a:r>
            <a:r>
              <a:rPr lang="en-US" sz="1100" kern="1200" dirty="0">
                <a:solidFill>
                  <a:schemeClr val="tx1"/>
                </a:solidFill>
                <a:latin typeface="+mn-lt"/>
                <a:ea typeface="+mn-ea"/>
                <a:cs typeface="+mn-cs"/>
              </a:rPr>
              <a:t> (page 26, Weed ID Guide), yellow </a:t>
            </a:r>
            <a:r>
              <a:rPr lang="en-US" sz="1100" kern="1200" dirty="0" err="1">
                <a:solidFill>
                  <a:schemeClr val="tx1"/>
                </a:solidFill>
                <a:latin typeface="+mn-lt"/>
                <a:ea typeface="+mn-ea"/>
                <a:cs typeface="+mn-cs"/>
              </a:rPr>
              <a:t>nutsedge</a:t>
            </a:r>
            <a:r>
              <a:rPr lang="en-US" sz="1100" kern="1200" dirty="0">
                <a:solidFill>
                  <a:schemeClr val="tx1"/>
                </a:solidFill>
                <a:latin typeface="+mn-lt"/>
                <a:ea typeface="+mn-ea"/>
                <a:cs typeface="+mn-cs"/>
              </a:rPr>
              <a:t> (page 18), and Canada thistle (page 52).</a:t>
            </a:r>
          </a:p>
        </p:txBody>
      </p:sp>
      <p:sp>
        <p:nvSpPr>
          <p:cNvPr id="33795" name="Slide Number Placeholder 3"/>
          <p:cNvSpPr>
            <a:spLocks noGrp="1"/>
          </p:cNvSpPr>
          <p:nvPr>
            <p:ph type="sldNum" sz="quarter" idx="5"/>
          </p:nvPr>
        </p:nvSpPr>
        <p:spPr>
          <a:noFill/>
        </p:spPr>
        <p:txBody>
          <a:bodyPr/>
          <a:lstStyle/>
          <a:p>
            <a:fld id="{1620B303-F0F2-4ABE-AA7F-6BA2CC627728}"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a:defRPr/>
            </a:pPr>
            <a:r>
              <a:rPr lang="en-US" sz="1100" dirty="0">
                <a:latin typeface="+mn-lt"/>
              </a:rPr>
              <a:t>Weeds seem to occur in an endless supply. Why are weeds so successful? A key reason is their different seed characteristics. We will discuss some of these seed characteristics in the following slides. Additional weed characteristics that allow them to grow and be competitive with desirable plant species include the ability to germinate and grow in many different environments, rapid seedling growth that allows them to be competitive quickly, ease of pollination, the ability to reproduce vegetatively, and the ability to tolerate adverse environmental conditions. </a:t>
            </a:r>
          </a:p>
          <a:p>
            <a:pPr>
              <a:defRPr/>
            </a:pPr>
            <a:endParaRPr lang="en-US" sz="1100" dirty="0">
              <a:latin typeface="+mn-lt"/>
            </a:endParaRPr>
          </a:p>
          <a:p>
            <a:pPr>
              <a:defRPr/>
            </a:pPr>
            <a:r>
              <a:rPr lang="en-US" sz="1100" i="1" dirty="0">
                <a:latin typeface="+mn-lt"/>
              </a:rPr>
              <a:t>Prostrate</a:t>
            </a:r>
            <a:r>
              <a:rPr lang="en-US" sz="1100" i="1" baseline="0" dirty="0">
                <a:latin typeface="+mn-lt"/>
              </a:rPr>
              <a:t> spurge and Canada thistle</a:t>
            </a:r>
            <a:r>
              <a:rPr lang="en-US" sz="1100" i="0" baseline="0" dirty="0">
                <a:latin typeface="+mn-lt"/>
              </a:rPr>
              <a:t> (page 52, Weed ID Guide)</a:t>
            </a:r>
            <a:endParaRPr lang="en-US" sz="1100" i="1" dirty="0">
              <a:latin typeface="+mn-lt"/>
            </a:endParaRPr>
          </a:p>
        </p:txBody>
      </p:sp>
      <p:sp>
        <p:nvSpPr>
          <p:cNvPr id="37891" name="Slide Number Placeholder 3"/>
          <p:cNvSpPr>
            <a:spLocks noGrp="1"/>
          </p:cNvSpPr>
          <p:nvPr>
            <p:ph type="sldNum" sz="quarter" idx="5"/>
          </p:nvPr>
        </p:nvSpPr>
        <p:spPr>
          <a:noFill/>
        </p:spPr>
        <p:txBody>
          <a:bodyPr/>
          <a:lstStyle/>
          <a:p>
            <a:fld id="{008313D2-BA3F-43EB-B8A0-3D0A4B91D732}"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a:defRPr/>
            </a:pPr>
            <a:r>
              <a:rPr lang="en-US" sz="1100" dirty="0">
                <a:latin typeface="+mn-lt"/>
              </a:rPr>
              <a:t>Often weed seeds can remain dormant in the soil for many years (the seeds of velvetleaf [page 78, Weed ID Guide] have been reported to remain viable for over 100 years). Then, when the right conditions occur, they germinate and grow. Some weedy species produce seed for an extended period of time, and many weed species can produce thousands of seeds on a single plant. Weeds can also find success by producing seeds even under adverse environmental conditions. And finally, weeds have developed various effective ways of spreading their seeds, with different species using different techniques to spread seeds either short or long distances.</a:t>
            </a:r>
          </a:p>
          <a:p>
            <a:pPr>
              <a:defRPr/>
            </a:pPr>
            <a:endParaRPr lang="en-US" sz="1100" dirty="0">
              <a:latin typeface="+mn-lt"/>
            </a:endParaRPr>
          </a:p>
          <a:p>
            <a:pPr>
              <a:defRPr/>
            </a:pPr>
            <a:r>
              <a:rPr lang="en-US" sz="1100" i="1" dirty="0">
                <a:latin typeface="+mn-lt"/>
              </a:rPr>
              <a:t>Giant ragweed</a:t>
            </a:r>
            <a:r>
              <a:rPr lang="en-US" sz="1100" i="0" dirty="0">
                <a:latin typeface="+mn-lt"/>
              </a:rPr>
              <a:t> (page 49, Weed ID Guide)</a:t>
            </a:r>
            <a:r>
              <a:rPr lang="en-US" sz="1100" i="1" baseline="0" dirty="0">
                <a:latin typeface="+mn-lt"/>
              </a:rPr>
              <a:t> and </a:t>
            </a:r>
            <a:r>
              <a:rPr lang="en-US" sz="1100" i="1" baseline="0" dirty="0" err="1">
                <a:latin typeface="+mn-lt"/>
              </a:rPr>
              <a:t>lambsquarters</a:t>
            </a:r>
            <a:r>
              <a:rPr lang="en-US" sz="1100" i="1" baseline="0" dirty="0">
                <a:latin typeface="+mn-lt"/>
              </a:rPr>
              <a:t> </a:t>
            </a:r>
            <a:r>
              <a:rPr lang="en-US" sz="1100" i="0" baseline="0" dirty="0">
                <a:latin typeface="+mn-lt"/>
              </a:rPr>
              <a:t>(page 67)</a:t>
            </a:r>
            <a:endParaRPr lang="en-US" sz="1100" i="1" dirty="0">
              <a:latin typeface="+mn-lt"/>
            </a:endParaRPr>
          </a:p>
        </p:txBody>
      </p:sp>
      <p:sp>
        <p:nvSpPr>
          <p:cNvPr id="39939" name="Slide Number Placeholder 3"/>
          <p:cNvSpPr>
            <a:spLocks noGrp="1"/>
          </p:cNvSpPr>
          <p:nvPr>
            <p:ph type="sldNum" sz="quarter" idx="5"/>
          </p:nvPr>
        </p:nvSpPr>
        <p:spPr>
          <a:noFill/>
        </p:spPr>
        <p:txBody>
          <a:bodyPr/>
          <a:lstStyle/>
          <a:p>
            <a:fld id="{3F76C980-4DDD-4368-96CA-1D90421F4E1C}"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a:defRPr/>
            </a:pPr>
            <a:r>
              <a:rPr lang="en-US" sz="1100" dirty="0">
                <a:latin typeface="+mn-lt"/>
              </a:rPr>
              <a:t>Weeds that can reproduce vegetatively have an advantage in areas that are not tilled regularly and often pose serious long-term problems. Rhizomes are underground stems that root at nodes and allow the plant to reproduce and spread </a:t>
            </a:r>
            <a:r>
              <a:rPr lang="en-US" sz="1100" dirty="0" err="1">
                <a:latin typeface="+mn-lt"/>
              </a:rPr>
              <a:t>vegetatively</a:t>
            </a:r>
            <a:r>
              <a:rPr lang="en-US" sz="1100" dirty="0">
                <a:latin typeface="+mn-lt"/>
              </a:rPr>
              <a:t>. Canada thistle (page 52, Weed ID Guide)</a:t>
            </a:r>
            <a:r>
              <a:rPr lang="en-US" sz="1100" baseline="0" dirty="0">
                <a:latin typeface="+mn-lt"/>
              </a:rPr>
              <a:t> </a:t>
            </a:r>
            <a:r>
              <a:rPr lang="en-US" sz="1100" dirty="0">
                <a:latin typeface="+mn-lt"/>
              </a:rPr>
              <a:t>and </a:t>
            </a:r>
            <a:r>
              <a:rPr lang="en-US" sz="1100" dirty="0" err="1">
                <a:latin typeface="+mn-lt"/>
              </a:rPr>
              <a:t>quackgrass</a:t>
            </a:r>
            <a:r>
              <a:rPr lang="en-US" sz="1100" dirty="0">
                <a:latin typeface="+mn-lt"/>
              </a:rPr>
              <a:t> (page 26) are two weed species that reproduce by growth of sturdy rhizomes. </a:t>
            </a:r>
            <a:r>
              <a:rPr lang="en-US" sz="1100" dirty="0" err="1">
                <a:latin typeface="+mn-lt"/>
              </a:rPr>
              <a:t>Stolons</a:t>
            </a:r>
            <a:r>
              <a:rPr lang="en-US" sz="1100" dirty="0">
                <a:latin typeface="+mn-lt"/>
              </a:rPr>
              <a:t> are aboveground creeping stems that can root at the nodes and produce new plants. Ground ivy (page 96, Weed</a:t>
            </a:r>
            <a:r>
              <a:rPr lang="en-US" sz="1100" baseline="0" dirty="0">
                <a:latin typeface="+mn-lt"/>
              </a:rPr>
              <a:t> ID Guide</a:t>
            </a:r>
            <a:r>
              <a:rPr lang="en-US" sz="1100" dirty="0">
                <a:latin typeface="+mn-lt"/>
              </a:rPr>
              <a:t>), also known</a:t>
            </a:r>
            <a:r>
              <a:rPr lang="en-US" sz="1100" baseline="0" dirty="0">
                <a:latin typeface="+mn-lt"/>
              </a:rPr>
              <a:t> as creeping </a:t>
            </a:r>
            <a:r>
              <a:rPr lang="en-US" sz="1100" baseline="0" dirty="0" err="1">
                <a:latin typeface="+mn-lt"/>
              </a:rPr>
              <a:t>charlie</a:t>
            </a:r>
            <a:r>
              <a:rPr lang="en-US" sz="1100" baseline="0" dirty="0">
                <a:latin typeface="+mn-lt"/>
              </a:rPr>
              <a:t>,</a:t>
            </a:r>
            <a:r>
              <a:rPr lang="en-US" sz="1100" dirty="0">
                <a:latin typeface="+mn-lt"/>
              </a:rPr>
              <a:t> is an example of a weed that reproduces effectively by </a:t>
            </a:r>
            <a:r>
              <a:rPr lang="en-US" sz="1100" dirty="0" err="1">
                <a:latin typeface="+mn-lt"/>
              </a:rPr>
              <a:t>stolons</a:t>
            </a:r>
            <a:r>
              <a:rPr lang="en-US" sz="1100" dirty="0">
                <a:latin typeface="+mn-lt"/>
              </a:rPr>
              <a:t>.</a:t>
            </a:r>
          </a:p>
        </p:txBody>
      </p:sp>
      <p:sp>
        <p:nvSpPr>
          <p:cNvPr id="41987" name="Slide Number Placeholder 3"/>
          <p:cNvSpPr>
            <a:spLocks noGrp="1"/>
          </p:cNvSpPr>
          <p:nvPr>
            <p:ph type="sldNum" sz="quarter" idx="5"/>
          </p:nvPr>
        </p:nvSpPr>
        <p:spPr>
          <a:noFill/>
        </p:spPr>
        <p:txBody>
          <a:bodyPr/>
          <a:lstStyle/>
          <a:p>
            <a:fld id="{8F90E9C5-6A9D-4ABB-ABA8-6FF3EE8651F6}"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a:defRPr/>
            </a:pPr>
            <a:r>
              <a:rPr lang="en-US" sz="1100" dirty="0">
                <a:latin typeface="+mn-lt"/>
              </a:rPr>
              <a:t>Some weed species reproduce vegetatively by bulbs, </a:t>
            </a:r>
            <a:r>
              <a:rPr lang="en-US" sz="1100" dirty="0" err="1">
                <a:latin typeface="+mn-lt"/>
              </a:rPr>
              <a:t>bulblets</a:t>
            </a:r>
            <a:r>
              <a:rPr lang="en-US" sz="1100" dirty="0">
                <a:latin typeface="+mn-lt"/>
              </a:rPr>
              <a:t>, or tubers. These are underground structures that are actually leaf or modified stem tissue where food (carbohydrates) is stored for later growth, overwintering, and production of new plants. Wild garlic and yellow </a:t>
            </a:r>
            <a:r>
              <a:rPr lang="en-US" sz="1100" dirty="0" err="1">
                <a:latin typeface="+mn-lt"/>
              </a:rPr>
              <a:t>nutsedge</a:t>
            </a:r>
            <a:r>
              <a:rPr lang="en-US" sz="1100" dirty="0">
                <a:latin typeface="+mn-lt"/>
              </a:rPr>
              <a:t> (page</a:t>
            </a:r>
            <a:r>
              <a:rPr lang="en-US" sz="1100" baseline="0" dirty="0">
                <a:latin typeface="+mn-lt"/>
              </a:rPr>
              <a:t> 18, Weed ID Guide) </a:t>
            </a:r>
            <a:r>
              <a:rPr lang="en-US" sz="1100" dirty="0">
                <a:latin typeface="+mn-lt"/>
              </a:rPr>
              <a:t>are examples of plants that have underground reproductive leaf tissue structures. Some plants also have aboveground </a:t>
            </a:r>
            <a:r>
              <a:rPr lang="en-US" sz="1100" dirty="0" err="1">
                <a:latin typeface="+mn-lt"/>
              </a:rPr>
              <a:t>bulblets</a:t>
            </a:r>
            <a:r>
              <a:rPr lang="en-US" sz="1100" dirty="0">
                <a:latin typeface="+mn-lt"/>
              </a:rPr>
              <a:t> that can produce new plants. Wild onion and wild garlic are two examples of weedy plants that produce aboveground </a:t>
            </a:r>
            <a:r>
              <a:rPr lang="en-US" sz="1100" dirty="0" err="1">
                <a:latin typeface="+mn-lt"/>
              </a:rPr>
              <a:t>bulblets</a:t>
            </a:r>
            <a:r>
              <a:rPr lang="en-US" sz="1100" dirty="0">
                <a:latin typeface="+mn-lt"/>
              </a:rPr>
              <a:t>.</a:t>
            </a:r>
          </a:p>
        </p:txBody>
      </p:sp>
      <p:sp>
        <p:nvSpPr>
          <p:cNvPr id="44035" name="Slide Number Placeholder 3"/>
          <p:cNvSpPr>
            <a:spLocks noGrp="1"/>
          </p:cNvSpPr>
          <p:nvPr>
            <p:ph type="sldNum" sz="quarter" idx="5"/>
          </p:nvPr>
        </p:nvSpPr>
        <p:spPr>
          <a:noFill/>
        </p:spPr>
        <p:txBody>
          <a:bodyPr/>
          <a:lstStyle/>
          <a:p>
            <a:fld id="{3C551FC8-3ABD-4026-9CA2-2B811080DB74}" type="slidenum">
              <a:rPr lang="en-US"/>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a:defRPr/>
            </a:pPr>
            <a:r>
              <a:rPr lang="en-US" sz="1100" dirty="0">
                <a:latin typeface="+mn-lt"/>
              </a:rPr>
              <a:t>Some weeds can produce new plants from parts broken off</a:t>
            </a:r>
            <a:r>
              <a:rPr lang="en-US" sz="1100" baseline="0" dirty="0">
                <a:latin typeface="+mn-lt"/>
              </a:rPr>
              <a:t> </a:t>
            </a:r>
            <a:r>
              <a:rPr lang="en-US" sz="1100" dirty="0">
                <a:latin typeface="+mn-lt"/>
              </a:rPr>
              <a:t>the original plant. </a:t>
            </a:r>
            <a:r>
              <a:rPr lang="en-US" sz="1100" dirty="0" err="1">
                <a:latin typeface="+mn-lt"/>
              </a:rPr>
              <a:t>Purslane</a:t>
            </a:r>
            <a:r>
              <a:rPr lang="en-US" sz="1100" dirty="0">
                <a:latin typeface="+mn-lt"/>
              </a:rPr>
              <a:t> and Asiatic dayflower (page 70, Weed ID</a:t>
            </a:r>
            <a:r>
              <a:rPr lang="en-US" sz="1100" baseline="0" dirty="0">
                <a:latin typeface="+mn-lt"/>
              </a:rPr>
              <a:t> Guide) </a:t>
            </a:r>
            <a:r>
              <a:rPr lang="en-US" sz="1100" dirty="0">
                <a:latin typeface="+mn-lt"/>
              </a:rPr>
              <a:t>are examples of plants that can regenerate another plant just from a section of the original plant. These species can often survive on the soil surface for several days without water, and will produce roots at the nodes to reestablish and reproduce. </a:t>
            </a:r>
          </a:p>
        </p:txBody>
      </p:sp>
      <p:sp>
        <p:nvSpPr>
          <p:cNvPr id="46083" name="Slide Number Placeholder 3"/>
          <p:cNvSpPr>
            <a:spLocks noGrp="1"/>
          </p:cNvSpPr>
          <p:nvPr>
            <p:ph type="sldNum" sz="quarter" idx="5"/>
          </p:nvPr>
        </p:nvSpPr>
        <p:spPr>
          <a:noFill/>
        </p:spPr>
        <p:txBody>
          <a:bodyPr/>
          <a:lstStyle/>
          <a:p>
            <a:fld id="{337145AD-6187-425D-8249-46AB02AA437C}" type="slidenum">
              <a:rPr lang="en-US"/>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a:defRPr/>
            </a:pPr>
            <a:r>
              <a:rPr lang="en-US" sz="1100" dirty="0">
                <a:latin typeface="+mn-lt"/>
              </a:rPr>
              <a:t>A few methods of weed seed dispersal include: wind-blown seeds (dandelions</a:t>
            </a:r>
            <a:r>
              <a:rPr lang="en-US" sz="1100" baseline="0" dirty="0">
                <a:latin typeface="+mn-lt"/>
              </a:rPr>
              <a:t> [page 57, Weed ID Guide]</a:t>
            </a:r>
            <a:r>
              <a:rPr lang="en-US" sz="1100" dirty="0">
                <a:latin typeface="+mn-lt"/>
              </a:rPr>
              <a:t>), animals or humans moving burs (cockleburs [page 58] and burdock [page 50]), thorns or stickers transporting parts of plants to new locations (Canada thistle [page 52]</a:t>
            </a:r>
            <a:r>
              <a:rPr lang="en-US" sz="1100" baseline="0" dirty="0">
                <a:latin typeface="+mn-lt"/>
              </a:rPr>
              <a:t> and</a:t>
            </a:r>
            <a:r>
              <a:rPr lang="en-US" sz="1100" dirty="0">
                <a:latin typeface="+mn-lt"/>
              </a:rPr>
              <a:t> leafy spurge), and birds that ingest weed seeds and then excrete them in different places (Mulberries!!). Humans also do a lot to aid in weed dispersal by moving soil or compost, moving weed seeds or plant parts with tillage equipment, planting nonnative plants that become invasive weeds, and planting desirable plant seeds that are contaminated with weed seeds.</a:t>
            </a:r>
          </a:p>
        </p:txBody>
      </p:sp>
      <p:sp>
        <p:nvSpPr>
          <p:cNvPr id="48131" name="Slide Number Placeholder 3"/>
          <p:cNvSpPr>
            <a:spLocks noGrp="1"/>
          </p:cNvSpPr>
          <p:nvPr>
            <p:ph type="sldNum" sz="quarter" idx="5"/>
          </p:nvPr>
        </p:nvSpPr>
        <p:spPr>
          <a:noFill/>
        </p:spPr>
        <p:txBody>
          <a:bodyPr/>
          <a:lstStyle/>
          <a:p>
            <a:fld id="{8F21D809-5B36-4785-9E9A-4EA0A1B5935C}" type="slidenum">
              <a:rPr lang="en-US"/>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100" dirty="0">
                <a:latin typeface="+mn-lt"/>
              </a:rPr>
              <a:t>Different management strategies are necessary for different weed problems. Controlling Canada thistle (page 52, Weed ID Guide) in an evergreen shrub border will require a different approach than the other situations shown here - velvetleaf (page 78) control in field, poison ivy in a forest, or yellow </a:t>
            </a:r>
            <a:r>
              <a:rPr lang="en-US" sz="1100" dirty="0" err="1">
                <a:latin typeface="+mn-lt"/>
              </a:rPr>
              <a:t>nutsedge</a:t>
            </a:r>
            <a:r>
              <a:rPr lang="en-US" sz="1100" dirty="0">
                <a:latin typeface="+mn-lt"/>
              </a:rPr>
              <a:t> (page 18) in a lawn.</a:t>
            </a:r>
            <a:r>
              <a:rPr lang="en-US" sz="1100" baseline="0" dirty="0">
                <a:latin typeface="+mn-lt"/>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baseline="0" dirty="0">
              <a:latin typeface="+mn-l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dirty="0">
                <a:latin typeface="+mn-lt"/>
              </a:rPr>
              <a:t>These different strategies are</a:t>
            </a:r>
            <a:r>
              <a:rPr lang="en-US" sz="1100" baseline="0" dirty="0">
                <a:latin typeface="+mn-lt"/>
              </a:rPr>
              <a:t> covered in the PowerPoint titled “Managing Weeds”.</a:t>
            </a:r>
            <a:r>
              <a:rPr lang="en-US" sz="1100" dirty="0">
                <a:latin typeface="+mn-lt"/>
              </a:rPr>
              <a:t> </a:t>
            </a:r>
          </a:p>
        </p:txBody>
      </p:sp>
      <p:sp>
        <p:nvSpPr>
          <p:cNvPr id="50179" name="Slide Number Placeholder 3"/>
          <p:cNvSpPr>
            <a:spLocks noGrp="1"/>
          </p:cNvSpPr>
          <p:nvPr>
            <p:ph type="sldNum" sz="quarter" idx="5"/>
          </p:nvPr>
        </p:nvSpPr>
        <p:spPr>
          <a:noFill/>
        </p:spPr>
        <p:txBody>
          <a:bodyPr/>
          <a:lstStyle/>
          <a:p>
            <a:fld id="{845A72AB-5222-49A5-8F00-4247F4D53A3A}" type="slidenum">
              <a:rPr lang="en-US"/>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r>
              <a:rPr lang="en-US" sz="1100" dirty="0">
                <a:latin typeface="+mn-lt"/>
              </a:rPr>
              <a:t>In summary, it is important to correctly identify the weed species you target for control, understand their life cycles, and base your control strategies on all factors involved.</a:t>
            </a:r>
          </a:p>
          <a:p>
            <a:endParaRPr lang="en-US" sz="1100" dirty="0">
              <a:latin typeface="+mn-lt"/>
            </a:endParaRPr>
          </a:p>
          <a:p>
            <a:r>
              <a:rPr lang="en-US" sz="1100" i="1" dirty="0">
                <a:latin typeface="+mn-lt"/>
              </a:rPr>
              <a:t>All images © ISU, except where noted.</a:t>
            </a:r>
          </a:p>
          <a:p>
            <a:endParaRPr lang="en-US" sz="1100" i="1" dirty="0">
              <a:latin typeface="+mn-l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kern="1200" dirty="0">
                <a:solidFill>
                  <a:schemeClr val="tx1"/>
                </a:solidFill>
                <a:latin typeface="+mn-lt"/>
                <a:ea typeface="+mn-ea"/>
                <a:cs typeface="+mn-cs"/>
              </a:rPr>
              <a:t>Thanks to ISU Extension </a:t>
            </a:r>
            <a:r>
              <a:rPr lang="en-US" sz="1100" kern="1200">
                <a:solidFill>
                  <a:schemeClr val="tx1"/>
                </a:solidFill>
                <a:latin typeface="+mn-lt"/>
                <a:ea typeface="+mn-ea"/>
                <a:cs typeface="+mn-cs"/>
              </a:rPr>
              <a:t>and Outreach </a:t>
            </a:r>
            <a:r>
              <a:rPr lang="en-US" sz="1100" kern="1200" dirty="0">
                <a:solidFill>
                  <a:schemeClr val="tx1"/>
                </a:solidFill>
                <a:latin typeface="+mn-lt"/>
                <a:ea typeface="+mn-ea"/>
                <a:cs typeface="+mn-cs"/>
              </a:rPr>
              <a:t>and North Central IPM Center</a:t>
            </a:r>
            <a:r>
              <a:rPr lang="en-US" sz="1100" kern="1200" baseline="0" dirty="0">
                <a:solidFill>
                  <a:schemeClr val="tx1"/>
                </a:solidFill>
                <a:latin typeface="+mn-lt"/>
                <a:ea typeface="+mn-ea"/>
                <a:cs typeface="+mn-cs"/>
              </a:rPr>
              <a:t> for financial support.</a:t>
            </a:r>
            <a:endParaRPr lang="en-US" sz="1100" kern="1200" dirty="0">
              <a:solidFill>
                <a:schemeClr val="tx1"/>
              </a:solidFill>
              <a:latin typeface="+mn-lt"/>
              <a:ea typeface="+mn-ea"/>
              <a:cs typeface="+mn-cs"/>
            </a:endParaRPr>
          </a:p>
          <a:p>
            <a:endParaRPr lang="en-US" sz="1100" i="1" dirty="0">
              <a:latin typeface="+mn-lt"/>
            </a:endParaRPr>
          </a:p>
        </p:txBody>
      </p:sp>
      <p:sp>
        <p:nvSpPr>
          <p:cNvPr id="64515" name="Slide Number Placeholder 3"/>
          <p:cNvSpPr>
            <a:spLocks noGrp="1"/>
          </p:cNvSpPr>
          <p:nvPr>
            <p:ph type="sldNum" sz="quarter" idx="5"/>
          </p:nvPr>
        </p:nvSpPr>
        <p:spPr>
          <a:noFill/>
        </p:spPr>
        <p:txBody>
          <a:bodyPr/>
          <a:lstStyle/>
          <a:p>
            <a:fld id="{8C8BA449-75D2-4075-B434-AC675B979A8C}" type="slidenum">
              <a:rPr lang="en-US"/>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a:defRPr/>
            </a:pPr>
            <a:r>
              <a:rPr lang="en-US" sz="1100" dirty="0">
                <a:latin typeface="+mn-lt"/>
              </a:rPr>
              <a:t>There are many different definitions of a weed. The same plant can be considered a weed in one setting and beneficial in another. Weed is a subjective term.</a:t>
            </a:r>
          </a:p>
          <a:p>
            <a:pPr>
              <a:defRPr/>
            </a:pPr>
            <a:endParaRPr lang="en-US" sz="1100" dirty="0">
              <a:latin typeface="+mn-lt"/>
            </a:endParaRPr>
          </a:p>
          <a:p>
            <a:pPr>
              <a:defRPr/>
            </a:pPr>
            <a:r>
              <a:rPr lang="en-US" sz="1100" dirty="0">
                <a:latin typeface="+mn-lt"/>
              </a:rPr>
              <a:t>A simple definition is “a plant out of place.” A few others are listed here…..</a:t>
            </a:r>
          </a:p>
          <a:p>
            <a:pPr>
              <a:defRPr/>
            </a:pPr>
            <a:endParaRPr lang="en-US" sz="1100" dirty="0">
              <a:latin typeface="+mn-lt"/>
            </a:endParaRPr>
          </a:p>
          <a:p>
            <a:pPr>
              <a:defRPr/>
            </a:pPr>
            <a:r>
              <a:rPr lang="en-US" sz="1100" dirty="0">
                <a:latin typeface="+mn-lt"/>
              </a:rPr>
              <a:t>[</a:t>
            </a:r>
            <a:r>
              <a:rPr lang="en-US" sz="1100" i="1" dirty="0">
                <a:latin typeface="+mn-lt"/>
              </a:rPr>
              <a:t>Images from left:</a:t>
            </a:r>
            <a:r>
              <a:rPr lang="en-US" sz="1100" i="1" baseline="0" dirty="0">
                <a:latin typeface="+mn-lt"/>
              </a:rPr>
              <a:t> </a:t>
            </a:r>
            <a:r>
              <a:rPr lang="en-US" sz="1100" i="1" baseline="0" dirty="0" err="1">
                <a:latin typeface="+mn-lt"/>
              </a:rPr>
              <a:t>s</a:t>
            </a:r>
            <a:r>
              <a:rPr lang="en-US" sz="1100" i="1" dirty="0" err="1">
                <a:latin typeface="+mn-lt"/>
              </a:rPr>
              <a:t>couring</a:t>
            </a:r>
            <a:r>
              <a:rPr lang="en-US" sz="1100" i="1" baseline="0" dirty="0" err="1">
                <a:latin typeface="+mn-lt"/>
              </a:rPr>
              <a:t>rush</a:t>
            </a:r>
            <a:r>
              <a:rPr lang="en-US" sz="1100" i="1" baseline="0" dirty="0">
                <a:latin typeface="+mn-lt"/>
              </a:rPr>
              <a:t> </a:t>
            </a:r>
            <a:r>
              <a:rPr lang="en-US" sz="1100" i="0" baseline="0" dirty="0">
                <a:latin typeface="+mn-lt"/>
              </a:rPr>
              <a:t>(page 20, Weed ID Guide) </a:t>
            </a:r>
            <a:r>
              <a:rPr lang="en-US" sz="1100" i="1" baseline="0" dirty="0">
                <a:latin typeface="+mn-lt"/>
              </a:rPr>
              <a:t>in a soybean field as a weed and also as an ornamental in a planter outside of a shop</a:t>
            </a:r>
            <a:r>
              <a:rPr lang="en-US" sz="1100" baseline="0" dirty="0">
                <a:latin typeface="+mn-lt"/>
              </a:rPr>
              <a:t>]</a:t>
            </a:r>
            <a:endParaRPr lang="en-US" sz="1100" dirty="0">
              <a:latin typeface="+mn-lt"/>
            </a:endParaRPr>
          </a:p>
        </p:txBody>
      </p:sp>
      <p:sp>
        <p:nvSpPr>
          <p:cNvPr id="14339" name="Slide Number Placeholder 3"/>
          <p:cNvSpPr>
            <a:spLocks noGrp="1"/>
          </p:cNvSpPr>
          <p:nvPr>
            <p:ph type="sldNum" sz="quarter" idx="5"/>
          </p:nvPr>
        </p:nvSpPr>
        <p:spPr>
          <a:noFill/>
        </p:spPr>
        <p:txBody>
          <a:bodyPr/>
          <a:lstStyle/>
          <a:p>
            <a:fld id="{9BA79FD2-68F5-4D01-A490-CBAF07A03258}" type="slidenum">
              <a:rPr lang="en-US"/>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a:defRPr/>
            </a:pPr>
            <a:r>
              <a:rPr lang="en-US" sz="1100" dirty="0">
                <a:latin typeface="+mn-lt"/>
              </a:rPr>
              <a:t>In order to manage weeds you will need to correctly identify the weed, consider</a:t>
            </a:r>
            <a:r>
              <a:rPr lang="en-US" sz="1100" baseline="0" dirty="0">
                <a:latin typeface="+mn-lt"/>
              </a:rPr>
              <a:t> the impact of the weed,</a:t>
            </a:r>
            <a:r>
              <a:rPr lang="en-US" sz="1100" dirty="0">
                <a:latin typeface="+mn-lt"/>
              </a:rPr>
              <a:t> and also know the life cycle. Many weed management techniques exploit the life cycles of weeds and use weed biology characteristics in the development of control strategies.</a:t>
            </a:r>
          </a:p>
        </p:txBody>
      </p:sp>
      <p:sp>
        <p:nvSpPr>
          <p:cNvPr id="16387" name="Slide Number Placeholder 3"/>
          <p:cNvSpPr>
            <a:spLocks noGrp="1"/>
          </p:cNvSpPr>
          <p:nvPr>
            <p:ph type="sldNum" sz="quarter" idx="5"/>
          </p:nvPr>
        </p:nvSpPr>
        <p:spPr>
          <a:noFill/>
        </p:spPr>
        <p:txBody>
          <a:bodyPr/>
          <a:lstStyle/>
          <a:p>
            <a:fld id="{739FD8B2-DD0D-486C-B935-4E7E7987803D}" type="slidenum">
              <a:rPr lang="en-US"/>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a:defRPr/>
            </a:pPr>
            <a:r>
              <a:rPr lang="en-US" sz="1100" dirty="0">
                <a:latin typeface="+mn-lt"/>
              </a:rPr>
              <a:t>Weeds may be classified by their structure and form such as grass species, sedges, or broadleaf weeds. Weeds are further characterized by their life cycles and how they develop and reproduce. </a:t>
            </a:r>
          </a:p>
          <a:p>
            <a:pPr>
              <a:defRPr/>
            </a:pPr>
            <a:endParaRPr lang="en-US" sz="1100" dirty="0">
              <a:latin typeface="+mn-lt"/>
            </a:endParaRPr>
          </a:p>
          <a:p>
            <a:pPr>
              <a:defRPr/>
            </a:pPr>
            <a:r>
              <a:rPr lang="en-US" sz="1100" i="1" dirty="0">
                <a:latin typeface="+mn-lt"/>
              </a:rPr>
              <a:t>Yellow foxtail</a:t>
            </a:r>
            <a:r>
              <a:rPr lang="en-US" sz="1100" i="0" baseline="0" dirty="0">
                <a:latin typeface="+mn-lt"/>
              </a:rPr>
              <a:t> </a:t>
            </a:r>
            <a:r>
              <a:rPr lang="en-US" sz="1100" i="0" dirty="0">
                <a:latin typeface="+mn-lt"/>
              </a:rPr>
              <a:t>(page 34, Weed ID Guide), </a:t>
            </a:r>
            <a:r>
              <a:rPr lang="en-US" sz="1100" i="1" dirty="0">
                <a:latin typeface="+mn-lt"/>
              </a:rPr>
              <a:t>yellow</a:t>
            </a:r>
            <a:r>
              <a:rPr lang="en-US" sz="1100" i="1" baseline="0" dirty="0">
                <a:latin typeface="+mn-lt"/>
              </a:rPr>
              <a:t> </a:t>
            </a:r>
            <a:r>
              <a:rPr lang="en-US" sz="1100" i="1" baseline="0" dirty="0" err="1">
                <a:latin typeface="+mn-lt"/>
              </a:rPr>
              <a:t>nutsedge</a:t>
            </a:r>
            <a:r>
              <a:rPr lang="en-US" sz="1100" i="0" baseline="0" dirty="0">
                <a:latin typeface="+mn-lt"/>
              </a:rPr>
              <a:t> (page 18), </a:t>
            </a:r>
            <a:r>
              <a:rPr lang="en-US" sz="1100" i="1" baseline="0" dirty="0">
                <a:latin typeface="+mn-lt"/>
              </a:rPr>
              <a:t>and ground ivy </a:t>
            </a:r>
            <a:r>
              <a:rPr lang="en-US" sz="1100" i="0" baseline="0" dirty="0">
                <a:latin typeface="+mn-lt"/>
              </a:rPr>
              <a:t>(page 96)</a:t>
            </a:r>
            <a:endParaRPr lang="en-US" sz="1100" i="1" dirty="0">
              <a:latin typeface="+mn-lt"/>
            </a:endParaRPr>
          </a:p>
        </p:txBody>
      </p:sp>
      <p:sp>
        <p:nvSpPr>
          <p:cNvPr id="18435" name="Slide Number Placeholder 3"/>
          <p:cNvSpPr>
            <a:spLocks noGrp="1"/>
          </p:cNvSpPr>
          <p:nvPr>
            <p:ph type="sldNum" sz="quarter" idx="5"/>
          </p:nvPr>
        </p:nvSpPr>
        <p:spPr>
          <a:noFill/>
        </p:spPr>
        <p:txBody>
          <a:bodyPr/>
          <a:lstStyle/>
          <a:p>
            <a:fld id="{5820E6B2-9C20-4FE7-AB6E-6B9AA35A6576}"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a:defRPr/>
            </a:pPr>
            <a:r>
              <a:rPr lang="en-US" sz="1100" dirty="0">
                <a:latin typeface="+mn-lt"/>
              </a:rPr>
              <a:t>Monocotyledon weeds, or “monocots,” have one cotyledon or first, embryonic leaf. Grasses, sedges, and rushes are examples of monocots. </a:t>
            </a:r>
            <a:r>
              <a:rPr lang="en-US" sz="1100" dirty="0" err="1">
                <a:latin typeface="+mn-lt"/>
              </a:rPr>
              <a:t>Dicotyledons</a:t>
            </a:r>
            <a:r>
              <a:rPr lang="en-US" sz="1100" dirty="0">
                <a:latin typeface="+mn-lt"/>
              </a:rPr>
              <a:t>, or “</a:t>
            </a:r>
            <a:r>
              <a:rPr lang="en-US" sz="1100" dirty="0" err="1">
                <a:latin typeface="+mn-lt"/>
              </a:rPr>
              <a:t>dicots</a:t>
            </a:r>
            <a:r>
              <a:rPr lang="en-US" sz="1100" dirty="0">
                <a:latin typeface="+mn-lt"/>
              </a:rPr>
              <a:t>,” refers to two cotyledons (the first leaves that emerge from the soil). Broadleaf plants are often referred to as </a:t>
            </a:r>
            <a:r>
              <a:rPr lang="en-US" sz="1100" dirty="0" err="1">
                <a:latin typeface="+mn-lt"/>
              </a:rPr>
              <a:t>dicots</a:t>
            </a:r>
            <a:r>
              <a:rPr lang="en-US" sz="1100" dirty="0">
                <a:latin typeface="+mn-lt"/>
              </a:rPr>
              <a:t>.</a:t>
            </a:r>
          </a:p>
        </p:txBody>
      </p:sp>
      <p:sp>
        <p:nvSpPr>
          <p:cNvPr id="20483" name="Slide Number Placeholder 3"/>
          <p:cNvSpPr>
            <a:spLocks noGrp="1"/>
          </p:cNvSpPr>
          <p:nvPr>
            <p:ph type="sldNum" sz="quarter" idx="5"/>
          </p:nvPr>
        </p:nvSpPr>
        <p:spPr>
          <a:noFill/>
        </p:spPr>
        <p:txBody>
          <a:bodyPr/>
          <a:lstStyle/>
          <a:p>
            <a:fld id="{25A13EB3-453E-4198-9384-D42900553300}"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r>
              <a:rPr lang="en-US" sz="1100" kern="1200" baseline="0" dirty="0">
                <a:solidFill>
                  <a:schemeClr val="tx1"/>
                </a:solidFill>
                <a:latin typeface="+mn-lt"/>
                <a:ea typeface="+mn-ea"/>
                <a:cs typeface="+mn-cs"/>
              </a:rPr>
              <a:t>Weeds typically fall into one of three life cycle classifications: annuals, biennials, or perennials. Some weeds may be classified into more than one life cycle. Weeds are usually best adapted to survive in a crop with a similar life cycle, germination time, or growth habit. The most effective control methods often are based on the life cycle of a weed. </a:t>
            </a:r>
          </a:p>
          <a:p>
            <a:endParaRPr lang="en-US" sz="1100" kern="1200" baseline="0" dirty="0">
              <a:solidFill>
                <a:schemeClr val="tx1"/>
              </a:solidFill>
              <a:latin typeface="+mn-lt"/>
              <a:ea typeface="+mn-ea"/>
              <a:cs typeface="+mn-cs"/>
            </a:endParaRPr>
          </a:p>
          <a:p>
            <a:r>
              <a:rPr lang="en-US" sz="1100" dirty="0">
                <a:latin typeface="+mn-lt"/>
              </a:rPr>
              <a:t>Annuals are plants that grow and complete their life cycle in one year.</a:t>
            </a:r>
          </a:p>
          <a:p>
            <a:pPr>
              <a:defRPr/>
            </a:pPr>
            <a:endParaRPr lang="en-US" sz="1100" dirty="0">
              <a:latin typeface="+mn-lt"/>
            </a:endParaRPr>
          </a:p>
          <a:p>
            <a:pPr>
              <a:defRPr/>
            </a:pPr>
            <a:r>
              <a:rPr lang="en-US" sz="1100" i="1" dirty="0">
                <a:latin typeface="+mn-lt"/>
              </a:rPr>
              <a:t>Velvetleaf </a:t>
            </a:r>
            <a:r>
              <a:rPr lang="en-US" sz="1100" i="0" dirty="0">
                <a:latin typeface="+mn-lt"/>
              </a:rPr>
              <a:t>(page 78, Weed ID Guide)</a:t>
            </a:r>
            <a:r>
              <a:rPr lang="en-US" sz="1100" i="1" dirty="0">
                <a:latin typeface="+mn-lt"/>
              </a:rPr>
              <a:t>,</a:t>
            </a:r>
            <a:r>
              <a:rPr lang="en-US" sz="1100" i="1" baseline="0" dirty="0">
                <a:latin typeface="+mn-lt"/>
              </a:rPr>
              <a:t> cocklebur </a:t>
            </a:r>
            <a:r>
              <a:rPr lang="en-US" sz="1100" i="0" dirty="0">
                <a:latin typeface="+mn-lt"/>
              </a:rPr>
              <a:t>(page 58)</a:t>
            </a:r>
            <a:r>
              <a:rPr lang="en-US" sz="1100" i="1" baseline="0" dirty="0">
                <a:latin typeface="+mn-lt"/>
              </a:rPr>
              <a:t>, and giant foxtail </a:t>
            </a:r>
            <a:r>
              <a:rPr lang="en-US" sz="1100" i="0" dirty="0">
                <a:latin typeface="+mn-lt"/>
              </a:rPr>
              <a:t>(page 33)</a:t>
            </a:r>
            <a:endParaRPr lang="en-US" sz="1100" i="1" dirty="0">
              <a:latin typeface="+mn-lt"/>
            </a:endParaRPr>
          </a:p>
        </p:txBody>
      </p:sp>
      <p:sp>
        <p:nvSpPr>
          <p:cNvPr id="22531" name="Slide Number Placeholder 3"/>
          <p:cNvSpPr>
            <a:spLocks noGrp="1"/>
          </p:cNvSpPr>
          <p:nvPr>
            <p:ph type="sldNum" sz="quarter" idx="5"/>
          </p:nvPr>
        </p:nvSpPr>
        <p:spPr>
          <a:noFill/>
        </p:spPr>
        <p:txBody>
          <a:bodyPr/>
          <a:lstStyle/>
          <a:p>
            <a:fld id="{64A5ABB3-0466-467F-88E1-130AE7E1AE46}"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r>
              <a:rPr lang="en-US" sz="1100" dirty="0">
                <a:latin typeface="+mn-lt"/>
              </a:rPr>
              <a:t>Within the annual classification there are summer annuals that germinate in the spring, flower in summer, produce seed in late summer or fall, and then die. Summer annuals have a similar growing season to corn and soybean. </a:t>
            </a:r>
            <a:r>
              <a:rPr lang="en-US" sz="1100" kern="1200" baseline="0" dirty="0">
                <a:solidFill>
                  <a:schemeClr val="tx1"/>
                </a:solidFill>
                <a:latin typeface="+mn-lt"/>
                <a:ea typeface="+mn-ea"/>
                <a:cs typeface="+mn-cs"/>
              </a:rPr>
              <a:t>They are the most common type of weed in annually tilled fields. </a:t>
            </a:r>
            <a:r>
              <a:rPr lang="en-US" sz="1100" dirty="0">
                <a:latin typeface="+mn-lt"/>
              </a:rPr>
              <a:t>Examples of a few common summer annual weeds include: common </a:t>
            </a:r>
            <a:r>
              <a:rPr lang="en-US" sz="1100" dirty="0" err="1">
                <a:latin typeface="+mn-lt"/>
              </a:rPr>
              <a:t>lambsquarters</a:t>
            </a:r>
            <a:r>
              <a:rPr lang="en-US" sz="1100" dirty="0">
                <a:latin typeface="+mn-lt"/>
              </a:rPr>
              <a:t> (page 67,</a:t>
            </a:r>
            <a:r>
              <a:rPr lang="en-US" sz="1100" baseline="0" dirty="0">
                <a:latin typeface="+mn-lt"/>
              </a:rPr>
              <a:t> Weed ID Guide)</a:t>
            </a:r>
            <a:r>
              <a:rPr lang="en-US" sz="1100" dirty="0">
                <a:latin typeface="+mn-lt"/>
              </a:rPr>
              <a:t>, foxtail (pages 33-35), crabgrass (page 23), </a:t>
            </a:r>
            <a:r>
              <a:rPr lang="en-US" sz="1100" dirty="0" err="1">
                <a:latin typeface="+mn-lt"/>
              </a:rPr>
              <a:t>purslane</a:t>
            </a:r>
            <a:r>
              <a:rPr lang="en-US" sz="1100" dirty="0">
                <a:latin typeface="+mn-lt"/>
              </a:rPr>
              <a:t>, and common </a:t>
            </a:r>
            <a:r>
              <a:rPr lang="en-US" sz="1100" dirty="0" err="1">
                <a:latin typeface="+mn-lt"/>
              </a:rPr>
              <a:t>waterhemp</a:t>
            </a:r>
            <a:r>
              <a:rPr lang="en-US" sz="1100" dirty="0">
                <a:latin typeface="+mn-lt"/>
              </a:rPr>
              <a:t> (page 41).</a:t>
            </a:r>
          </a:p>
          <a:p>
            <a:pPr>
              <a:defRPr/>
            </a:pPr>
            <a:endParaRPr lang="en-US" sz="1100" dirty="0">
              <a:latin typeface="+mn-lt"/>
            </a:endParaRPr>
          </a:p>
          <a:p>
            <a:endParaRPr lang="en-US" sz="1200" kern="1200" baseline="0" dirty="0">
              <a:solidFill>
                <a:schemeClr val="tx1"/>
              </a:solidFill>
              <a:latin typeface="Times" pitchFamily="18" charset="0"/>
              <a:ea typeface="+mn-ea"/>
              <a:cs typeface="+mn-cs"/>
            </a:endParaRPr>
          </a:p>
        </p:txBody>
      </p:sp>
      <p:sp>
        <p:nvSpPr>
          <p:cNvPr id="24579" name="Slide Number Placeholder 3"/>
          <p:cNvSpPr>
            <a:spLocks noGrp="1"/>
          </p:cNvSpPr>
          <p:nvPr>
            <p:ph type="sldNum" sz="quarter" idx="5"/>
          </p:nvPr>
        </p:nvSpPr>
        <p:spPr>
          <a:noFill/>
        </p:spPr>
        <p:txBody>
          <a:bodyPr/>
          <a:lstStyle/>
          <a:p>
            <a:fld id="{4903EE06-9E42-4BF5-8231-0B7B27C72674}"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r>
              <a:rPr lang="en-US" sz="1100" dirty="0">
                <a:latin typeface="+mn-lt"/>
              </a:rPr>
              <a:t>Another type of annual weeds are</a:t>
            </a:r>
            <a:r>
              <a:rPr lang="en-US" sz="1100" baseline="0" dirty="0">
                <a:latin typeface="+mn-lt"/>
              </a:rPr>
              <a:t> the</a:t>
            </a:r>
            <a:r>
              <a:rPr lang="en-US" sz="1100" dirty="0">
                <a:latin typeface="+mn-lt"/>
              </a:rPr>
              <a:t> winter annuals. Winter annuals germinate in late summer or fall. They are dormant over the winter, then resume growth in the spring, flower and produce seed in mid to late spring, and die in the summer. </a:t>
            </a:r>
            <a:r>
              <a:rPr lang="en-US" sz="1100" kern="1200" baseline="0" dirty="0">
                <a:solidFill>
                  <a:schemeClr val="tx1"/>
                </a:solidFill>
                <a:latin typeface="+mn-lt"/>
                <a:ea typeface="+mn-ea"/>
                <a:cs typeface="+mn-cs"/>
              </a:rPr>
              <a:t>Winter annual weeds can pose problems in fall-seeded crops, early spring grains, pastures, and no-till fields. </a:t>
            </a:r>
            <a:r>
              <a:rPr lang="en-US" sz="1100" dirty="0">
                <a:latin typeface="+mn-lt"/>
              </a:rPr>
              <a:t>A few examples of winter annuals include: shepherd’s purse (page 60, Weed ID Guide), chickweed (page 66), pennycress (page 63), and corn speedwell (page 89).  </a:t>
            </a:r>
          </a:p>
        </p:txBody>
      </p:sp>
      <p:sp>
        <p:nvSpPr>
          <p:cNvPr id="27651" name="Slide Number Placeholder 3"/>
          <p:cNvSpPr>
            <a:spLocks noGrp="1"/>
          </p:cNvSpPr>
          <p:nvPr>
            <p:ph type="sldNum" sz="quarter" idx="5"/>
          </p:nvPr>
        </p:nvSpPr>
        <p:spPr>
          <a:noFill/>
        </p:spPr>
        <p:txBody>
          <a:bodyPr/>
          <a:lstStyle/>
          <a:p>
            <a:fld id="{10B709E3-D7C9-4A81-812A-07443743B59F}"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r>
              <a:rPr lang="en-US" sz="1100" kern="1200" baseline="0" dirty="0">
                <a:solidFill>
                  <a:schemeClr val="tx1"/>
                </a:solidFill>
                <a:latin typeface="+mn-lt"/>
                <a:ea typeface="+mn-ea"/>
                <a:cs typeface="+mn-cs"/>
              </a:rPr>
              <a:t>Biennial weeds require two years to complete their life cycle and, like annual weeds, only reproduce by seeds. Seeds germinate in the spring or summer and produce root systems and rosettes of leaves the first year. Some biennial weeds can also behave as annuals, completing their life cycle in a single growing season.</a:t>
            </a:r>
          </a:p>
          <a:p>
            <a:endParaRPr lang="en-US" sz="1100" kern="1200" baseline="0" dirty="0">
              <a:solidFill>
                <a:schemeClr val="tx1"/>
              </a:solidFill>
              <a:latin typeface="+mn-lt"/>
              <a:ea typeface="+mn-ea"/>
              <a:cs typeface="+mn-cs"/>
            </a:endParaRPr>
          </a:p>
          <a:p>
            <a:r>
              <a:rPr lang="en-US" sz="1100" i="1" kern="1200" baseline="0" dirty="0">
                <a:solidFill>
                  <a:schemeClr val="tx1"/>
                </a:solidFill>
                <a:latin typeface="+mn-lt"/>
                <a:ea typeface="+mn-ea"/>
                <a:cs typeface="+mn-cs"/>
              </a:rPr>
              <a:t>Musk thistle </a:t>
            </a:r>
            <a:r>
              <a:rPr lang="en-US" sz="1100" i="0" kern="1200" baseline="0" dirty="0">
                <a:solidFill>
                  <a:schemeClr val="tx1"/>
                </a:solidFill>
                <a:latin typeface="+mn-lt"/>
                <a:ea typeface="+mn-ea"/>
                <a:cs typeface="+mn-cs"/>
              </a:rPr>
              <a:t>(page 51, Weed ID Guide)</a:t>
            </a:r>
            <a:r>
              <a:rPr lang="en-US" sz="1100" i="1" kern="1200" baseline="0" dirty="0">
                <a:solidFill>
                  <a:schemeClr val="tx1"/>
                </a:solidFill>
                <a:latin typeface="+mn-lt"/>
                <a:ea typeface="+mn-ea"/>
                <a:cs typeface="+mn-cs"/>
              </a:rPr>
              <a:t>, wild parsnip </a:t>
            </a:r>
            <a:r>
              <a:rPr lang="en-US" sz="1100" i="0" kern="1200" baseline="0" dirty="0">
                <a:solidFill>
                  <a:schemeClr val="tx1"/>
                </a:solidFill>
                <a:latin typeface="+mn-lt"/>
                <a:ea typeface="+mn-ea"/>
                <a:cs typeface="+mn-cs"/>
              </a:rPr>
              <a:t>(page 44), </a:t>
            </a:r>
            <a:r>
              <a:rPr lang="en-US" sz="1100" i="1" kern="1200" baseline="0" dirty="0">
                <a:solidFill>
                  <a:schemeClr val="tx1"/>
                </a:solidFill>
                <a:latin typeface="+mn-lt"/>
                <a:ea typeface="+mn-ea"/>
                <a:cs typeface="+mn-cs"/>
              </a:rPr>
              <a:t>and wild carrot </a:t>
            </a:r>
            <a:r>
              <a:rPr lang="en-US" sz="1100" i="0" kern="1200" baseline="0" dirty="0">
                <a:solidFill>
                  <a:schemeClr val="tx1"/>
                </a:solidFill>
                <a:latin typeface="+mn-lt"/>
                <a:ea typeface="+mn-ea"/>
                <a:cs typeface="+mn-cs"/>
              </a:rPr>
              <a:t>(page 43)</a:t>
            </a:r>
            <a:r>
              <a:rPr lang="en-US" sz="1100" i="1" kern="1200" baseline="0" dirty="0">
                <a:solidFill>
                  <a:schemeClr val="tx1"/>
                </a:solidFill>
                <a:latin typeface="+mn-lt"/>
                <a:ea typeface="+mn-ea"/>
                <a:cs typeface="+mn-cs"/>
              </a:rPr>
              <a:t> </a:t>
            </a:r>
            <a:endParaRPr lang="en-US" sz="1100" i="1" dirty="0">
              <a:latin typeface="+mn-lt"/>
            </a:endParaRPr>
          </a:p>
        </p:txBody>
      </p:sp>
      <p:sp>
        <p:nvSpPr>
          <p:cNvPr id="29699" name="Slide Number Placeholder 3"/>
          <p:cNvSpPr>
            <a:spLocks noGrp="1"/>
          </p:cNvSpPr>
          <p:nvPr>
            <p:ph type="sldNum" sz="quarter" idx="5"/>
          </p:nvPr>
        </p:nvSpPr>
        <p:spPr>
          <a:noFill/>
        </p:spPr>
        <p:txBody>
          <a:bodyPr/>
          <a:lstStyle/>
          <a:p>
            <a:fld id="{1E645C1B-FF00-4E10-9A61-5F92EAF43E43}"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3D69B"/>
        </a:solidFill>
        <a:effectLst/>
      </p:bgPr>
    </p:bg>
    <p:spTree>
      <p:nvGrpSpPr>
        <p:cNvPr id="1" name=""/>
        <p:cNvGrpSpPr/>
        <p:nvPr/>
      </p:nvGrpSpPr>
      <p:grpSpPr>
        <a:xfrm>
          <a:off x="0" y="0"/>
          <a:ext cx="0" cy="0"/>
          <a:chOff x="0" y="0"/>
          <a:chExt cx="0" cy="0"/>
        </a:xfrm>
      </p:grpSpPr>
      <p:sp>
        <p:nvSpPr>
          <p:cNvPr id="9" name="Rectangle 8"/>
          <p:cNvSpPr/>
          <p:nvPr userDrawn="1"/>
        </p:nvSpPr>
        <p:spPr bwMode="auto">
          <a:xfrm>
            <a:off x="457200" y="990600"/>
            <a:ext cx="8229600" cy="152400"/>
          </a:xfrm>
          <a:prstGeom prst="rect">
            <a:avLst/>
          </a:prstGeom>
          <a:solidFill>
            <a:srgbClr val="800000"/>
          </a:solidFill>
          <a:ln w="12700" cap="rnd" cmpd="sng" algn="ctr">
            <a:noFill/>
            <a:prstDash val="solid"/>
            <a:round/>
            <a:headEnd type="none" w="med" len="med"/>
            <a:tailEnd type="none" w="med" len="med"/>
          </a:ln>
          <a:effectLst/>
          <a:scene3d>
            <a:camera prst="orthographicFront">
              <a:rot lat="0" lon="0" rev="0"/>
            </a:camera>
            <a:lightRig rig="threePt" dir="t"/>
          </a:scene3d>
        </p:spPr>
        <p:txBody>
          <a:bodyPr wrap="none" anchor="ctr"/>
          <a:lstStyle/>
          <a:p>
            <a:pPr eaLnBrk="0" hangingPunct="0">
              <a:defRPr/>
            </a:pPr>
            <a:endParaRPr lang="en-US"/>
          </a:p>
        </p:txBody>
      </p:sp>
    </p:spTree>
  </p:cSld>
  <p:clrMap bg1="dk2" tx1="lt1" bg2="dk1" tx2="lt2" accent1="accent1" accent2="accent2" accent3="accent3" accent4="accent4" accent5="accent5" accent6="accent6" hlink="hlink" folHlink="folHlink"/>
  <p:sldLayoutIdLst>
    <p:sldLayoutId id="2147483745" r:id="rId1"/>
    <p:sldLayoutId id="2147483744" r:id="rId2"/>
    <p:sldLayoutId id="2147483743" r:id="rId3"/>
    <p:sldLayoutId id="2147483742" r:id="rId4"/>
    <p:sldLayoutId id="2147483740" r:id="rId5"/>
    <p:sldLayoutId id="2147483739" r:id="rId6"/>
    <p:sldLayoutId id="2147483738" r:id="rId7"/>
  </p:sldLayoutIdLst>
  <p:transition/>
  <p:txStyles>
    <p:titleStyle>
      <a:lvl1pPr algn="ctr" rtl="0" eaLnBrk="0" fontAlgn="base" hangingPunct="0">
        <a:spcBef>
          <a:spcPct val="0"/>
        </a:spcBef>
        <a:spcAft>
          <a:spcPct val="0"/>
        </a:spcAft>
        <a:defRPr sz="4000" b="1">
          <a:solidFill>
            <a:srgbClr val="000000"/>
          </a:solidFill>
          <a:latin typeface="+mj-lt"/>
          <a:ea typeface="+mj-ea"/>
          <a:cs typeface="+mj-cs"/>
        </a:defRPr>
      </a:lvl1pPr>
      <a:lvl2pPr algn="ctr" rtl="0" eaLnBrk="0" fontAlgn="base" hangingPunct="0">
        <a:spcBef>
          <a:spcPct val="0"/>
        </a:spcBef>
        <a:spcAft>
          <a:spcPct val="0"/>
        </a:spcAft>
        <a:defRPr sz="4000" b="1">
          <a:solidFill>
            <a:srgbClr val="000000"/>
          </a:solidFill>
          <a:latin typeface="Arial" charset="0"/>
        </a:defRPr>
      </a:lvl2pPr>
      <a:lvl3pPr algn="ctr" rtl="0" eaLnBrk="0" fontAlgn="base" hangingPunct="0">
        <a:spcBef>
          <a:spcPct val="0"/>
        </a:spcBef>
        <a:spcAft>
          <a:spcPct val="0"/>
        </a:spcAft>
        <a:defRPr sz="4000" b="1">
          <a:solidFill>
            <a:srgbClr val="000000"/>
          </a:solidFill>
          <a:latin typeface="Arial" charset="0"/>
        </a:defRPr>
      </a:lvl3pPr>
      <a:lvl4pPr algn="ctr" rtl="0" eaLnBrk="0" fontAlgn="base" hangingPunct="0">
        <a:spcBef>
          <a:spcPct val="0"/>
        </a:spcBef>
        <a:spcAft>
          <a:spcPct val="0"/>
        </a:spcAft>
        <a:defRPr sz="4000" b="1">
          <a:solidFill>
            <a:srgbClr val="000000"/>
          </a:solidFill>
          <a:latin typeface="Arial" charset="0"/>
        </a:defRPr>
      </a:lvl4pPr>
      <a:lvl5pPr algn="ctr" rtl="0" eaLnBrk="0" fontAlgn="base" hangingPunct="0">
        <a:spcBef>
          <a:spcPct val="0"/>
        </a:spcBef>
        <a:spcAft>
          <a:spcPct val="0"/>
        </a:spcAft>
        <a:defRPr sz="4000" b="1">
          <a:solidFill>
            <a:srgbClr val="000000"/>
          </a:solidFill>
          <a:latin typeface="Arial" charset="0"/>
        </a:defRPr>
      </a:lvl5pPr>
      <a:lvl6pPr marL="457200" algn="ctr" rtl="0" fontAlgn="base">
        <a:spcBef>
          <a:spcPct val="0"/>
        </a:spcBef>
        <a:spcAft>
          <a:spcPct val="0"/>
        </a:spcAft>
        <a:defRPr sz="4000" b="1">
          <a:solidFill>
            <a:schemeClr val="tx2"/>
          </a:solidFill>
          <a:latin typeface="Arial" charset="0"/>
        </a:defRPr>
      </a:lvl6pPr>
      <a:lvl7pPr marL="914400" algn="ctr" rtl="0" fontAlgn="base">
        <a:spcBef>
          <a:spcPct val="0"/>
        </a:spcBef>
        <a:spcAft>
          <a:spcPct val="0"/>
        </a:spcAft>
        <a:defRPr sz="4000" b="1">
          <a:solidFill>
            <a:schemeClr val="tx2"/>
          </a:solidFill>
          <a:latin typeface="Arial" charset="0"/>
        </a:defRPr>
      </a:lvl7pPr>
      <a:lvl8pPr marL="1371600" algn="ctr" rtl="0" fontAlgn="base">
        <a:spcBef>
          <a:spcPct val="0"/>
        </a:spcBef>
        <a:spcAft>
          <a:spcPct val="0"/>
        </a:spcAft>
        <a:defRPr sz="4000" b="1">
          <a:solidFill>
            <a:schemeClr val="tx2"/>
          </a:solidFill>
          <a:latin typeface="Arial" charset="0"/>
        </a:defRPr>
      </a:lvl8pPr>
      <a:lvl9pPr marL="1828800" algn="ctr" rtl="0" fontAlgn="base">
        <a:spcBef>
          <a:spcPct val="0"/>
        </a:spcBef>
        <a:spcAft>
          <a:spcPct val="0"/>
        </a:spcAft>
        <a:defRPr sz="4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rgbClr val="000000"/>
          </a:solidFill>
          <a:latin typeface="+mn-lt"/>
        </a:defRPr>
      </a:lvl2pPr>
      <a:lvl3pPr marL="1143000" indent="-228600" algn="l" rtl="0" eaLnBrk="0" fontAlgn="base" hangingPunct="0">
        <a:spcBef>
          <a:spcPct val="20000"/>
        </a:spcBef>
        <a:spcAft>
          <a:spcPct val="0"/>
        </a:spcAft>
        <a:buChar char="•"/>
        <a:defRPr sz="2400">
          <a:solidFill>
            <a:srgbClr val="000000"/>
          </a:solidFill>
          <a:latin typeface="+mn-lt"/>
        </a:defRPr>
      </a:lvl3pPr>
      <a:lvl4pPr marL="1600200" indent="-228600" algn="l" rtl="0" eaLnBrk="0" fontAlgn="base" hangingPunct="0">
        <a:spcBef>
          <a:spcPct val="20000"/>
        </a:spcBef>
        <a:spcAft>
          <a:spcPct val="0"/>
        </a:spcAft>
        <a:buChar char="–"/>
        <a:defRPr sz="2000">
          <a:solidFill>
            <a:srgbClr val="000000"/>
          </a:solidFill>
          <a:latin typeface="+mn-lt"/>
        </a:defRPr>
      </a:lvl4pPr>
      <a:lvl5pPr marL="2057400" indent="-228600" algn="l" rtl="0" eaLnBrk="0" fontAlgn="base" hangingPunct="0">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hyperlink" Target="http://www.agri.pref.kanagawa.jp/nosoken/seisan/Kongetu-Hana/200107/frame.ht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idx="4294967295"/>
          </p:nvPr>
        </p:nvSpPr>
        <p:spPr bwMode="auto">
          <a:xfrm>
            <a:off x="0" y="1600200"/>
            <a:ext cx="9144000" cy="1828800"/>
          </a:xfrm>
          <a:prstGeom prst="rect">
            <a:avLst/>
          </a:prstGeom>
          <a:noFill/>
          <a:ln>
            <a:miter lim="800000"/>
            <a:headEnd/>
            <a:tailEnd/>
          </a:ln>
        </p:spPr>
        <p:txBody>
          <a:bodyPr/>
          <a:lstStyle/>
          <a:p>
            <a:pPr eaLnBrk="1" hangingPunct="1"/>
            <a:r>
              <a:rPr lang="en-US" sz="4400" dirty="0">
                <a:solidFill>
                  <a:srgbClr val="FFFFFF"/>
                </a:solidFill>
                <a:latin typeface="Calibri" pitchFamily="34" charset="0"/>
              </a:rPr>
              <a:t>Introduction to Weed Science and Weed Identification</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descr="S:\Weeds\musk thistle, peppergrass, mullein\musk thistile fencerow.JPG"/>
          <p:cNvPicPr>
            <a:picLocks noChangeAspect="1" noChangeArrowheads="1"/>
          </p:cNvPicPr>
          <p:nvPr/>
        </p:nvPicPr>
        <p:blipFill>
          <a:blip r:embed="rId3" cstate="print"/>
          <a:srcRect l="11719" r="3516"/>
          <a:stretch>
            <a:fillRect/>
          </a:stretch>
        </p:blipFill>
        <p:spPr bwMode="auto">
          <a:xfrm>
            <a:off x="6096000" y="1265237"/>
            <a:ext cx="2703512" cy="2392363"/>
          </a:xfrm>
          <a:prstGeom prst="rect">
            <a:avLst/>
          </a:prstGeom>
          <a:noFill/>
          <a:ln w="9525">
            <a:solidFill>
              <a:srgbClr val="000000"/>
            </a:solidFill>
            <a:miter lim="800000"/>
            <a:headEnd/>
            <a:tailEnd/>
          </a:ln>
        </p:spPr>
      </p:pic>
      <p:pic>
        <p:nvPicPr>
          <p:cNvPr id="30722" name="Picture 9" descr="roadside weeds 048"/>
          <p:cNvPicPr>
            <a:picLocks noChangeAspect="1" noChangeArrowheads="1"/>
          </p:cNvPicPr>
          <p:nvPr/>
        </p:nvPicPr>
        <p:blipFill>
          <a:blip r:embed="rId4" cstate="print">
            <a:lum bright="10000" contrast="10000"/>
          </a:blip>
          <a:srcRect/>
          <a:stretch>
            <a:fillRect/>
          </a:stretch>
        </p:blipFill>
        <p:spPr bwMode="auto">
          <a:xfrm>
            <a:off x="3124200" y="4583113"/>
            <a:ext cx="2819400" cy="2114550"/>
          </a:xfrm>
          <a:prstGeom prst="rect">
            <a:avLst/>
          </a:prstGeom>
          <a:noFill/>
          <a:ln w="9525">
            <a:solidFill>
              <a:srgbClr val="000000"/>
            </a:solidFill>
            <a:miter lim="800000"/>
            <a:headEnd/>
            <a:tailEnd/>
          </a:ln>
        </p:spPr>
      </p:pic>
      <p:pic>
        <p:nvPicPr>
          <p:cNvPr id="30723" name="Picture 10" descr="DSCN0643"/>
          <p:cNvPicPr>
            <a:picLocks noChangeAspect="1" noChangeArrowheads="1"/>
          </p:cNvPicPr>
          <p:nvPr/>
        </p:nvPicPr>
        <p:blipFill>
          <a:blip r:embed="rId5" cstate="print">
            <a:lum bright="6000" contrast="8000"/>
          </a:blip>
          <a:srcRect/>
          <a:stretch>
            <a:fillRect/>
          </a:stretch>
        </p:blipFill>
        <p:spPr bwMode="auto">
          <a:xfrm>
            <a:off x="6400800" y="3759200"/>
            <a:ext cx="2209800" cy="2946400"/>
          </a:xfrm>
          <a:prstGeom prst="rect">
            <a:avLst/>
          </a:prstGeom>
          <a:noFill/>
          <a:ln w="9525">
            <a:solidFill>
              <a:srgbClr val="000000"/>
            </a:solidFill>
            <a:miter lim="800000"/>
            <a:headEnd/>
            <a:tailEnd/>
          </a:ln>
        </p:spPr>
      </p:pic>
      <p:sp>
        <p:nvSpPr>
          <p:cNvPr id="30724" name="Rectangle 2"/>
          <p:cNvSpPr>
            <a:spLocks noGrp="1" noChangeArrowheads="1"/>
          </p:cNvSpPr>
          <p:nvPr>
            <p:ph type="title" idx="4294967295"/>
          </p:nvPr>
        </p:nvSpPr>
        <p:spPr bwMode="auto">
          <a:xfrm>
            <a:off x="0" y="0"/>
            <a:ext cx="9144000" cy="1143000"/>
          </a:xfrm>
          <a:prstGeom prst="rect">
            <a:avLst/>
          </a:prstGeom>
          <a:noFill/>
          <a:ln>
            <a:miter lim="800000"/>
            <a:headEnd/>
            <a:tailEnd/>
          </a:ln>
        </p:spPr>
        <p:txBody>
          <a:bodyPr anchor="ctr"/>
          <a:lstStyle/>
          <a:p>
            <a:pPr eaLnBrk="1" hangingPunct="1"/>
            <a:r>
              <a:rPr lang="en-US" sz="4400">
                <a:latin typeface="Calibri" pitchFamily="34" charset="0"/>
              </a:rPr>
              <a:t>Biennials</a:t>
            </a:r>
          </a:p>
        </p:txBody>
      </p:sp>
      <p:sp>
        <p:nvSpPr>
          <p:cNvPr id="30725" name="Rectangle 3"/>
          <p:cNvSpPr>
            <a:spLocks noGrp="1" noChangeArrowheads="1"/>
          </p:cNvSpPr>
          <p:nvPr>
            <p:ph type="body" idx="4294967295"/>
          </p:nvPr>
        </p:nvSpPr>
        <p:spPr bwMode="auto">
          <a:xfrm>
            <a:off x="533400" y="1295400"/>
            <a:ext cx="5715000" cy="4191000"/>
          </a:xfrm>
          <a:prstGeom prst="rect">
            <a:avLst/>
          </a:prstGeom>
          <a:noFill/>
          <a:ln>
            <a:miter lim="800000"/>
            <a:headEnd/>
            <a:tailEnd/>
          </a:ln>
        </p:spPr>
        <p:txBody>
          <a:bodyPr/>
          <a:lstStyle/>
          <a:p>
            <a:pPr eaLnBrk="1" hangingPunct="1"/>
            <a:r>
              <a:rPr lang="en-US">
                <a:latin typeface="Calibri" pitchFamily="34" charset="0"/>
              </a:rPr>
              <a:t>Flower, produce seed, and die during second growing season</a:t>
            </a:r>
          </a:p>
          <a:p>
            <a:pPr eaLnBrk="1" hangingPunct="1"/>
            <a:r>
              <a:rPr lang="en-US">
                <a:latin typeface="Calibri" pitchFamily="34" charset="0"/>
              </a:rPr>
              <a:t>Need undisturbed soil for at least two years</a:t>
            </a:r>
          </a:p>
          <a:p>
            <a:pPr eaLnBrk="1" hangingPunct="1"/>
            <a:r>
              <a:rPr lang="en-US">
                <a:solidFill>
                  <a:srgbClr val="000099"/>
                </a:solidFill>
                <a:latin typeface="Calibri" pitchFamily="34" charset="0"/>
              </a:rPr>
              <a:t>E.g., musk thistle, wild carrot, wild parsnip, garlic mustard</a:t>
            </a:r>
          </a:p>
        </p:txBody>
      </p:sp>
      <p:sp>
        <p:nvSpPr>
          <p:cNvPr id="30726" name="TextBox 6"/>
          <p:cNvSpPr txBox="1">
            <a:spLocks noChangeArrowheads="1"/>
          </p:cNvSpPr>
          <p:nvPr/>
        </p:nvSpPr>
        <p:spPr bwMode="auto">
          <a:xfrm>
            <a:off x="6096000" y="3287712"/>
            <a:ext cx="1365250" cy="369888"/>
          </a:xfrm>
          <a:prstGeom prst="rect">
            <a:avLst/>
          </a:prstGeom>
          <a:solidFill>
            <a:srgbClr val="000000">
              <a:alpha val="34000"/>
            </a:srgbClr>
          </a:solidFill>
          <a:ln w="9525">
            <a:noFill/>
            <a:miter lim="800000"/>
            <a:headEnd/>
            <a:tailEnd/>
          </a:ln>
        </p:spPr>
        <p:txBody>
          <a:bodyPr wrap="none">
            <a:spAutoFit/>
          </a:bodyPr>
          <a:lstStyle/>
          <a:p>
            <a:pPr eaLnBrk="0" hangingPunct="0"/>
            <a:r>
              <a:rPr lang="en-US" b="1" dirty="0">
                <a:latin typeface="Calibri" pitchFamily="34" charset="0"/>
              </a:rPr>
              <a:t>Musk thistle</a:t>
            </a:r>
          </a:p>
        </p:txBody>
      </p:sp>
      <p:sp>
        <p:nvSpPr>
          <p:cNvPr id="30727" name="TextBox 7"/>
          <p:cNvSpPr txBox="1">
            <a:spLocks noChangeArrowheads="1"/>
          </p:cNvSpPr>
          <p:nvPr/>
        </p:nvSpPr>
        <p:spPr bwMode="auto">
          <a:xfrm>
            <a:off x="6400800" y="6335712"/>
            <a:ext cx="1393825" cy="369888"/>
          </a:xfrm>
          <a:prstGeom prst="rect">
            <a:avLst/>
          </a:prstGeom>
          <a:solidFill>
            <a:srgbClr val="000000">
              <a:alpha val="34000"/>
            </a:srgbClr>
          </a:solidFill>
          <a:ln w="9525">
            <a:noFill/>
            <a:miter lim="800000"/>
            <a:headEnd/>
            <a:tailEnd/>
          </a:ln>
        </p:spPr>
        <p:txBody>
          <a:bodyPr wrap="none">
            <a:spAutoFit/>
          </a:bodyPr>
          <a:lstStyle/>
          <a:p>
            <a:pPr eaLnBrk="0" hangingPunct="0"/>
            <a:r>
              <a:rPr lang="en-US" b="1" dirty="0">
                <a:latin typeface="Calibri" pitchFamily="34" charset="0"/>
              </a:rPr>
              <a:t>Wild parsnip</a:t>
            </a:r>
          </a:p>
        </p:txBody>
      </p:sp>
      <p:sp>
        <p:nvSpPr>
          <p:cNvPr id="30728" name="TextBox 8"/>
          <p:cNvSpPr txBox="1">
            <a:spLocks noChangeArrowheads="1"/>
          </p:cNvSpPr>
          <p:nvPr/>
        </p:nvSpPr>
        <p:spPr bwMode="auto">
          <a:xfrm>
            <a:off x="4687887" y="6335713"/>
            <a:ext cx="1255713" cy="369887"/>
          </a:xfrm>
          <a:prstGeom prst="rect">
            <a:avLst/>
          </a:prstGeom>
          <a:solidFill>
            <a:srgbClr val="000000">
              <a:alpha val="34000"/>
            </a:srgbClr>
          </a:solidFill>
          <a:ln w="9525">
            <a:noFill/>
            <a:miter lim="800000"/>
            <a:headEnd/>
            <a:tailEnd/>
          </a:ln>
        </p:spPr>
        <p:txBody>
          <a:bodyPr wrap="none">
            <a:spAutoFit/>
          </a:bodyPr>
          <a:lstStyle/>
          <a:p>
            <a:pPr eaLnBrk="0" hangingPunct="0"/>
            <a:r>
              <a:rPr lang="en-US" b="1" dirty="0">
                <a:latin typeface="Calibri" pitchFamily="34" charset="0"/>
              </a:rPr>
              <a:t>Wild carrot</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6" descr="roadside weeds 088"/>
          <p:cNvPicPr>
            <a:picLocks noChangeAspect="1" noChangeArrowheads="1"/>
          </p:cNvPicPr>
          <p:nvPr/>
        </p:nvPicPr>
        <p:blipFill>
          <a:blip r:embed="rId3" cstate="print"/>
          <a:srcRect/>
          <a:stretch>
            <a:fillRect/>
          </a:stretch>
        </p:blipFill>
        <p:spPr bwMode="auto">
          <a:xfrm>
            <a:off x="6172200" y="4114800"/>
            <a:ext cx="2743200" cy="2057400"/>
          </a:xfrm>
          <a:prstGeom prst="rect">
            <a:avLst/>
          </a:prstGeom>
          <a:noFill/>
          <a:ln w="9525">
            <a:solidFill>
              <a:srgbClr val="000000"/>
            </a:solidFill>
            <a:miter lim="800000"/>
            <a:headEnd/>
            <a:tailEnd/>
          </a:ln>
        </p:spPr>
      </p:pic>
      <p:pic>
        <p:nvPicPr>
          <p:cNvPr id="32770" name="Picture 11" descr="garden weeds 060"/>
          <p:cNvPicPr>
            <a:picLocks noChangeAspect="1" noChangeArrowheads="1"/>
          </p:cNvPicPr>
          <p:nvPr/>
        </p:nvPicPr>
        <p:blipFill>
          <a:blip r:embed="rId4" cstate="print"/>
          <a:srcRect/>
          <a:stretch>
            <a:fillRect/>
          </a:stretch>
        </p:blipFill>
        <p:spPr bwMode="auto">
          <a:xfrm>
            <a:off x="6172200" y="1676400"/>
            <a:ext cx="2743200" cy="2057400"/>
          </a:xfrm>
          <a:prstGeom prst="rect">
            <a:avLst/>
          </a:prstGeom>
          <a:noFill/>
          <a:ln w="9525">
            <a:solidFill>
              <a:srgbClr val="000000"/>
            </a:solidFill>
            <a:miter lim="800000"/>
            <a:headEnd/>
            <a:tailEnd/>
          </a:ln>
        </p:spPr>
      </p:pic>
      <p:sp>
        <p:nvSpPr>
          <p:cNvPr id="32771" name="Rectangle 2"/>
          <p:cNvSpPr>
            <a:spLocks noGrp="1" noChangeArrowheads="1"/>
          </p:cNvSpPr>
          <p:nvPr>
            <p:ph type="title" idx="4294967295"/>
          </p:nvPr>
        </p:nvSpPr>
        <p:spPr bwMode="auto">
          <a:xfrm>
            <a:off x="0" y="0"/>
            <a:ext cx="9144000" cy="1143000"/>
          </a:xfrm>
          <a:prstGeom prst="rect">
            <a:avLst/>
          </a:prstGeom>
          <a:noFill/>
          <a:ln>
            <a:miter lim="800000"/>
            <a:headEnd/>
            <a:tailEnd/>
          </a:ln>
        </p:spPr>
        <p:txBody>
          <a:bodyPr anchor="ctr"/>
          <a:lstStyle/>
          <a:p>
            <a:pPr eaLnBrk="1" hangingPunct="1"/>
            <a:r>
              <a:rPr lang="en-US" sz="4400">
                <a:latin typeface="Calibri" pitchFamily="34" charset="0"/>
              </a:rPr>
              <a:t>Perennials (herbaceous)</a:t>
            </a:r>
          </a:p>
        </p:txBody>
      </p:sp>
      <p:sp>
        <p:nvSpPr>
          <p:cNvPr id="32772" name="Rectangle 3"/>
          <p:cNvSpPr>
            <a:spLocks noGrp="1" noChangeArrowheads="1"/>
          </p:cNvSpPr>
          <p:nvPr>
            <p:ph type="body" idx="4294967295"/>
          </p:nvPr>
        </p:nvSpPr>
        <p:spPr bwMode="auto">
          <a:xfrm>
            <a:off x="228600" y="1371600"/>
            <a:ext cx="5867400" cy="4724400"/>
          </a:xfrm>
          <a:prstGeom prst="rect">
            <a:avLst/>
          </a:prstGeom>
          <a:noFill/>
          <a:ln>
            <a:miter lim="800000"/>
            <a:headEnd/>
            <a:tailEnd/>
          </a:ln>
        </p:spPr>
        <p:txBody>
          <a:bodyPr/>
          <a:lstStyle/>
          <a:p>
            <a:pPr eaLnBrk="1" hangingPunct="1"/>
            <a:r>
              <a:rPr lang="en-US" sz="3600" dirty="0">
                <a:latin typeface="Calibri" pitchFamily="34" charset="0"/>
              </a:rPr>
              <a:t>Live for more than two years</a:t>
            </a:r>
          </a:p>
          <a:p>
            <a:pPr lvl="1" eaLnBrk="1" hangingPunct="1"/>
            <a:r>
              <a:rPr lang="en-US" sz="3200" dirty="0">
                <a:latin typeface="Calibri" pitchFamily="34" charset="0"/>
              </a:rPr>
              <a:t>Simple: produce a taproot, spread only by seed</a:t>
            </a:r>
          </a:p>
          <a:p>
            <a:pPr lvl="2" eaLnBrk="1" hangingPunct="1"/>
            <a:r>
              <a:rPr lang="en-US" sz="2800" dirty="0">
                <a:solidFill>
                  <a:srgbClr val="000099"/>
                </a:solidFill>
                <a:latin typeface="Calibri" pitchFamily="34" charset="0"/>
              </a:rPr>
              <a:t>E.g., Dandelion, broadleaf plantain</a:t>
            </a:r>
          </a:p>
          <a:p>
            <a:pPr lvl="1" eaLnBrk="1" hangingPunct="1"/>
            <a:r>
              <a:rPr lang="en-US" sz="3200" dirty="0">
                <a:latin typeface="Calibri" pitchFamily="34" charset="0"/>
              </a:rPr>
              <a:t>Creeping: can reproduce by buds, rhizomes, tubers, bulbs, and seed</a:t>
            </a:r>
          </a:p>
          <a:p>
            <a:pPr lvl="2" eaLnBrk="1" hangingPunct="1"/>
            <a:r>
              <a:rPr lang="en-US" sz="2800" dirty="0">
                <a:solidFill>
                  <a:srgbClr val="000099"/>
                </a:solidFill>
                <a:latin typeface="Calibri" pitchFamily="34" charset="0"/>
              </a:rPr>
              <a:t>E.g., </a:t>
            </a:r>
            <a:r>
              <a:rPr lang="en-US" sz="2800" dirty="0" err="1">
                <a:solidFill>
                  <a:srgbClr val="000099"/>
                </a:solidFill>
                <a:latin typeface="Calibri" pitchFamily="34" charset="0"/>
              </a:rPr>
              <a:t>Quackgrass</a:t>
            </a:r>
            <a:r>
              <a:rPr lang="en-US" sz="2800" dirty="0">
                <a:solidFill>
                  <a:srgbClr val="000099"/>
                </a:solidFill>
                <a:latin typeface="Calibri" pitchFamily="34" charset="0"/>
              </a:rPr>
              <a:t>, </a:t>
            </a:r>
            <a:r>
              <a:rPr lang="en-US" sz="2800" dirty="0" err="1">
                <a:solidFill>
                  <a:srgbClr val="000099"/>
                </a:solidFill>
                <a:latin typeface="Calibri" pitchFamily="34" charset="0"/>
              </a:rPr>
              <a:t>nutsedge</a:t>
            </a:r>
            <a:r>
              <a:rPr lang="en-US" sz="2800" dirty="0">
                <a:solidFill>
                  <a:srgbClr val="000099"/>
                </a:solidFill>
                <a:latin typeface="Calibri" pitchFamily="34" charset="0"/>
              </a:rPr>
              <a:t>, leafy spurge</a:t>
            </a:r>
          </a:p>
        </p:txBody>
      </p:sp>
      <p:sp>
        <p:nvSpPr>
          <p:cNvPr id="32773" name="TextBox 5"/>
          <p:cNvSpPr txBox="1">
            <a:spLocks noChangeArrowheads="1"/>
          </p:cNvSpPr>
          <p:nvPr/>
        </p:nvSpPr>
        <p:spPr bwMode="auto">
          <a:xfrm>
            <a:off x="6172200" y="3363913"/>
            <a:ext cx="1951038" cy="369887"/>
          </a:xfrm>
          <a:prstGeom prst="rect">
            <a:avLst/>
          </a:prstGeom>
          <a:solidFill>
            <a:srgbClr val="000000">
              <a:alpha val="34000"/>
            </a:srgbClr>
          </a:solidFill>
          <a:ln w="9525">
            <a:noFill/>
            <a:miter lim="800000"/>
            <a:headEnd/>
            <a:tailEnd/>
          </a:ln>
        </p:spPr>
        <p:txBody>
          <a:bodyPr wrap="none">
            <a:spAutoFit/>
          </a:bodyPr>
          <a:lstStyle/>
          <a:p>
            <a:pPr eaLnBrk="0" hangingPunct="0"/>
            <a:r>
              <a:rPr lang="en-US" b="1" dirty="0">
                <a:latin typeface="Calibri" pitchFamily="34" charset="0"/>
              </a:rPr>
              <a:t>Broadleaf plantain</a:t>
            </a:r>
          </a:p>
        </p:txBody>
      </p:sp>
      <p:sp>
        <p:nvSpPr>
          <p:cNvPr id="32774" name="TextBox 6"/>
          <p:cNvSpPr txBox="1">
            <a:spLocks noChangeArrowheads="1"/>
          </p:cNvSpPr>
          <p:nvPr/>
        </p:nvSpPr>
        <p:spPr bwMode="auto">
          <a:xfrm>
            <a:off x="6172200" y="5802312"/>
            <a:ext cx="2133600" cy="369888"/>
          </a:xfrm>
          <a:prstGeom prst="rect">
            <a:avLst/>
          </a:prstGeom>
          <a:solidFill>
            <a:srgbClr val="000000">
              <a:alpha val="34000"/>
            </a:srgbClr>
          </a:solidFill>
          <a:ln w="9525">
            <a:noFill/>
            <a:miter lim="800000"/>
            <a:headEnd/>
            <a:tailEnd/>
          </a:ln>
        </p:spPr>
        <p:txBody>
          <a:bodyPr>
            <a:spAutoFit/>
          </a:bodyPr>
          <a:lstStyle/>
          <a:p>
            <a:pPr eaLnBrk="0" hangingPunct="0"/>
            <a:r>
              <a:rPr lang="en-US" b="1" dirty="0">
                <a:latin typeface="Calibri" pitchFamily="34" charset="0"/>
              </a:rPr>
              <a:t>Yellow </a:t>
            </a:r>
            <a:r>
              <a:rPr lang="en-US" b="1" dirty="0" err="1">
                <a:latin typeface="Calibri" pitchFamily="34" charset="0"/>
              </a:rPr>
              <a:t>nutsedge</a:t>
            </a:r>
            <a:r>
              <a:rPr lang="en-US" b="1" dirty="0">
                <a:latin typeface="Calibri" pitchFamily="34" charset="0"/>
              </a:rPr>
              <a:t> </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3" descr="lyard problems 054"/>
          <p:cNvPicPr>
            <a:picLocks noChangeAspect="1" noChangeArrowheads="1"/>
          </p:cNvPicPr>
          <p:nvPr/>
        </p:nvPicPr>
        <p:blipFill>
          <a:blip r:embed="rId3" cstate="print"/>
          <a:srcRect/>
          <a:stretch>
            <a:fillRect/>
          </a:stretch>
        </p:blipFill>
        <p:spPr bwMode="auto">
          <a:xfrm>
            <a:off x="5689600" y="4038600"/>
            <a:ext cx="3149600" cy="2362200"/>
          </a:xfrm>
          <a:prstGeom prst="rect">
            <a:avLst/>
          </a:prstGeom>
          <a:noFill/>
          <a:ln w="9525">
            <a:solidFill>
              <a:srgbClr val="000000"/>
            </a:solidFill>
            <a:miter lim="800000"/>
            <a:headEnd/>
            <a:tailEnd/>
          </a:ln>
        </p:spPr>
      </p:pic>
      <p:pic>
        <p:nvPicPr>
          <p:cNvPr id="36866" name="Picture 11" descr="garden weeds 033"/>
          <p:cNvPicPr>
            <a:picLocks noChangeAspect="1" noChangeArrowheads="1"/>
          </p:cNvPicPr>
          <p:nvPr/>
        </p:nvPicPr>
        <p:blipFill>
          <a:blip r:embed="rId4" cstate="print"/>
          <a:srcRect/>
          <a:stretch>
            <a:fillRect/>
          </a:stretch>
        </p:blipFill>
        <p:spPr bwMode="auto">
          <a:xfrm>
            <a:off x="5715000" y="1371600"/>
            <a:ext cx="3124200" cy="2343150"/>
          </a:xfrm>
          <a:prstGeom prst="rect">
            <a:avLst/>
          </a:prstGeom>
          <a:noFill/>
          <a:ln w="9525">
            <a:solidFill>
              <a:srgbClr val="000000"/>
            </a:solidFill>
            <a:miter lim="800000"/>
            <a:headEnd/>
            <a:tailEnd/>
          </a:ln>
        </p:spPr>
      </p:pic>
      <p:sp>
        <p:nvSpPr>
          <p:cNvPr id="36867" name="Rectangle 2"/>
          <p:cNvSpPr>
            <a:spLocks noGrp="1" noChangeArrowheads="1"/>
          </p:cNvSpPr>
          <p:nvPr>
            <p:ph type="title" idx="4294967295"/>
          </p:nvPr>
        </p:nvSpPr>
        <p:spPr bwMode="auto">
          <a:xfrm>
            <a:off x="0" y="0"/>
            <a:ext cx="9144000" cy="1143000"/>
          </a:xfrm>
          <a:prstGeom prst="rect">
            <a:avLst/>
          </a:prstGeom>
          <a:noFill/>
          <a:ln>
            <a:miter lim="800000"/>
            <a:headEnd/>
            <a:tailEnd/>
          </a:ln>
        </p:spPr>
        <p:txBody>
          <a:bodyPr anchor="ctr"/>
          <a:lstStyle/>
          <a:p>
            <a:pPr eaLnBrk="1" hangingPunct="1"/>
            <a:r>
              <a:rPr lang="en-US" sz="4400">
                <a:latin typeface="Calibri" pitchFamily="34" charset="0"/>
              </a:rPr>
              <a:t>What Makes a Weed Successful?</a:t>
            </a:r>
          </a:p>
        </p:txBody>
      </p:sp>
      <p:sp>
        <p:nvSpPr>
          <p:cNvPr id="36868" name="Rectangle 3"/>
          <p:cNvSpPr>
            <a:spLocks noGrp="1" noChangeArrowheads="1"/>
          </p:cNvSpPr>
          <p:nvPr>
            <p:ph type="body" idx="4294967295"/>
          </p:nvPr>
        </p:nvSpPr>
        <p:spPr bwMode="auto">
          <a:xfrm>
            <a:off x="457200" y="1447800"/>
            <a:ext cx="5181600" cy="5105400"/>
          </a:xfrm>
          <a:prstGeom prst="rect">
            <a:avLst/>
          </a:prstGeom>
          <a:noFill/>
          <a:ln>
            <a:miter lim="800000"/>
            <a:headEnd/>
            <a:tailEnd/>
          </a:ln>
        </p:spPr>
        <p:txBody>
          <a:bodyPr/>
          <a:lstStyle/>
          <a:p>
            <a:pPr eaLnBrk="1" hangingPunct="1">
              <a:lnSpc>
                <a:spcPct val="90000"/>
              </a:lnSpc>
            </a:pPr>
            <a:r>
              <a:rPr lang="en-US" dirty="0">
                <a:latin typeface="Calibri" pitchFamily="34" charset="0"/>
              </a:rPr>
              <a:t>Seed characteristics</a:t>
            </a:r>
          </a:p>
          <a:p>
            <a:pPr eaLnBrk="1" hangingPunct="1">
              <a:lnSpc>
                <a:spcPct val="90000"/>
              </a:lnSpc>
            </a:pPr>
            <a:r>
              <a:rPr lang="en-US" dirty="0">
                <a:latin typeface="Calibri" pitchFamily="34" charset="0"/>
              </a:rPr>
              <a:t>Ability to germinate and grow in many environments</a:t>
            </a:r>
          </a:p>
          <a:p>
            <a:pPr eaLnBrk="1" hangingPunct="1">
              <a:lnSpc>
                <a:spcPct val="90000"/>
              </a:lnSpc>
            </a:pPr>
            <a:r>
              <a:rPr lang="en-US" dirty="0">
                <a:latin typeface="Calibri" pitchFamily="34" charset="0"/>
              </a:rPr>
              <a:t>Rapid seedling growth</a:t>
            </a:r>
          </a:p>
          <a:p>
            <a:pPr eaLnBrk="1" hangingPunct="1">
              <a:lnSpc>
                <a:spcPct val="90000"/>
              </a:lnSpc>
            </a:pPr>
            <a:r>
              <a:rPr lang="en-US" dirty="0">
                <a:latin typeface="Calibri" pitchFamily="34" charset="0"/>
              </a:rPr>
              <a:t>Self-compatibility or easy cross-pollination</a:t>
            </a:r>
          </a:p>
          <a:p>
            <a:pPr eaLnBrk="1" hangingPunct="1">
              <a:lnSpc>
                <a:spcPct val="90000"/>
              </a:lnSpc>
            </a:pPr>
            <a:r>
              <a:rPr lang="en-US" dirty="0">
                <a:latin typeface="Calibri" pitchFamily="34" charset="0"/>
              </a:rPr>
              <a:t>Vigorous vegetative reproduction</a:t>
            </a:r>
          </a:p>
          <a:p>
            <a:pPr eaLnBrk="1" hangingPunct="1">
              <a:lnSpc>
                <a:spcPct val="90000"/>
              </a:lnSpc>
            </a:pPr>
            <a:r>
              <a:rPr lang="en-US" dirty="0">
                <a:latin typeface="Calibri" pitchFamily="34" charset="0"/>
              </a:rPr>
              <a:t>Ability to tolerate environmental stresses</a:t>
            </a:r>
          </a:p>
        </p:txBody>
      </p:sp>
      <p:sp>
        <p:nvSpPr>
          <p:cNvPr id="36869" name="TextBox 5"/>
          <p:cNvSpPr txBox="1">
            <a:spLocks noChangeArrowheads="1"/>
          </p:cNvSpPr>
          <p:nvPr/>
        </p:nvSpPr>
        <p:spPr bwMode="auto">
          <a:xfrm>
            <a:off x="5715000" y="3352800"/>
            <a:ext cx="1752600" cy="369888"/>
          </a:xfrm>
          <a:prstGeom prst="rect">
            <a:avLst/>
          </a:prstGeom>
          <a:solidFill>
            <a:srgbClr val="000000">
              <a:alpha val="34000"/>
            </a:srgbClr>
          </a:solidFill>
          <a:ln w="9525">
            <a:noFill/>
            <a:miter lim="800000"/>
            <a:headEnd/>
            <a:tailEnd/>
          </a:ln>
        </p:spPr>
        <p:txBody>
          <a:bodyPr wrap="none">
            <a:spAutoFit/>
          </a:bodyPr>
          <a:lstStyle/>
          <a:p>
            <a:pPr eaLnBrk="0" hangingPunct="0"/>
            <a:r>
              <a:rPr lang="en-US" b="1" dirty="0">
                <a:latin typeface="Calibri" pitchFamily="34" charset="0"/>
              </a:rPr>
              <a:t>Prostrate spurge</a:t>
            </a:r>
          </a:p>
        </p:txBody>
      </p:sp>
      <p:sp>
        <p:nvSpPr>
          <p:cNvPr id="36870" name="TextBox 6"/>
          <p:cNvSpPr txBox="1">
            <a:spLocks noChangeArrowheads="1"/>
          </p:cNvSpPr>
          <p:nvPr/>
        </p:nvSpPr>
        <p:spPr bwMode="auto">
          <a:xfrm>
            <a:off x="5691140" y="6031468"/>
            <a:ext cx="1547860" cy="369332"/>
          </a:xfrm>
          <a:prstGeom prst="rect">
            <a:avLst/>
          </a:prstGeom>
          <a:solidFill>
            <a:srgbClr val="000000">
              <a:alpha val="34000"/>
            </a:srgbClr>
          </a:solidFill>
          <a:ln w="9525">
            <a:noFill/>
            <a:miter lim="800000"/>
            <a:headEnd/>
            <a:tailEnd/>
          </a:ln>
        </p:spPr>
        <p:txBody>
          <a:bodyPr wrap="none">
            <a:spAutoFit/>
          </a:bodyPr>
          <a:lstStyle/>
          <a:p>
            <a:pPr eaLnBrk="0" hangingPunct="0"/>
            <a:r>
              <a:rPr lang="en-US" b="1" dirty="0">
                <a:latin typeface="Calibri" pitchFamily="34" charset="0"/>
              </a:rPr>
              <a:t>Canada thistle</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descr="S:\Weeds\lambsquarters\common lambsquarters.JPG"/>
          <p:cNvPicPr>
            <a:picLocks noChangeAspect="1" noChangeArrowheads="1"/>
          </p:cNvPicPr>
          <p:nvPr/>
        </p:nvPicPr>
        <p:blipFill>
          <a:blip r:embed="rId3" cstate="print"/>
          <a:srcRect/>
          <a:stretch>
            <a:fillRect/>
          </a:stretch>
        </p:blipFill>
        <p:spPr bwMode="auto">
          <a:xfrm>
            <a:off x="6096000" y="3962400"/>
            <a:ext cx="2895600" cy="2171700"/>
          </a:xfrm>
          <a:prstGeom prst="rect">
            <a:avLst/>
          </a:prstGeom>
          <a:noFill/>
          <a:ln w="9525">
            <a:solidFill>
              <a:srgbClr val="000000"/>
            </a:solidFill>
            <a:miter lim="800000"/>
            <a:headEnd/>
            <a:tailEnd/>
          </a:ln>
        </p:spPr>
      </p:pic>
      <p:pic>
        <p:nvPicPr>
          <p:cNvPr id="38914" name="Picture 5" descr="DSCN0298"/>
          <p:cNvPicPr>
            <a:picLocks noChangeAspect="1" noChangeArrowheads="1"/>
          </p:cNvPicPr>
          <p:nvPr/>
        </p:nvPicPr>
        <p:blipFill>
          <a:blip r:embed="rId4" cstate="print"/>
          <a:srcRect/>
          <a:stretch>
            <a:fillRect/>
          </a:stretch>
        </p:blipFill>
        <p:spPr bwMode="auto">
          <a:xfrm>
            <a:off x="6096000" y="1562100"/>
            <a:ext cx="2895600" cy="2171700"/>
          </a:xfrm>
          <a:prstGeom prst="rect">
            <a:avLst/>
          </a:prstGeom>
          <a:noFill/>
          <a:ln w="9525">
            <a:solidFill>
              <a:srgbClr val="000000"/>
            </a:solidFill>
            <a:miter lim="800000"/>
            <a:headEnd/>
            <a:tailEnd/>
          </a:ln>
        </p:spPr>
      </p:pic>
      <p:sp>
        <p:nvSpPr>
          <p:cNvPr id="38915" name="Rectangle 2"/>
          <p:cNvSpPr>
            <a:spLocks noGrp="1" noChangeArrowheads="1"/>
          </p:cNvSpPr>
          <p:nvPr>
            <p:ph type="title" idx="4294967295"/>
          </p:nvPr>
        </p:nvSpPr>
        <p:spPr bwMode="auto">
          <a:xfrm>
            <a:off x="0" y="0"/>
            <a:ext cx="9144000" cy="1112838"/>
          </a:xfrm>
          <a:prstGeom prst="rect">
            <a:avLst/>
          </a:prstGeom>
          <a:noFill/>
          <a:ln>
            <a:miter lim="800000"/>
            <a:headEnd/>
            <a:tailEnd/>
          </a:ln>
        </p:spPr>
        <p:txBody>
          <a:bodyPr anchor="ctr"/>
          <a:lstStyle/>
          <a:p>
            <a:pPr eaLnBrk="1" hangingPunct="1"/>
            <a:r>
              <a:rPr lang="en-US" sz="4400">
                <a:latin typeface="Calibri" pitchFamily="34" charset="0"/>
              </a:rPr>
              <a:t>Seed Characteristics</a:t>
            </a:r>
          </a:p>
        </p:txBody>
      </p:sp>
      <p:sp>
        <p:nvSpPr>
          <p:cNvPr id="38916" name="Rectangle 3"/>
          <p:cNvSpPr>
            <a:spLocks noGrp="1" noChangeArrowheads="1"/>
          </p:cNvSpPr>
          <p:nvPr>
            <p:ph type="body" idx="4294967295"/>
          </p:nvPr>
        </p:nvSpPr>
        <p:spPr bwMode="auto">
          <a:xfrm>
            <a:off x="381000" y="1600200"/>
            <a:ext cx="5867400" cy="4572000"/>
          </a:xfrm>
          <a:prstGeom prst="rect">
            <a:avLst/>
          </a:prstGeom>
          <a:noFill/>
          <a:ln>
            <a:miter lim="800000"/>
            <a:headEnd/>
            <a:tailEnd/>
          </a:ln>
        </p:spPr>
        <p:txBody>
          <a:bodyPr/>
          <a:lstStyle/>
          <a:p>
            <a:pPr eaLnBrk="1" hangingPunct="1"/>
            <a:r>
              <a:rPr lang="en-US" dirty="0">
                <a:latin typeface="Calibri" pitchFamily="34" charset="0"/>
              </a:rPr>
              <a:t>Longevity of seed</a:t>
            </a:r>
          </a:p>
          <a:p>
            <a:pPr eaLnBrk="1" hangingPunct="1"/>
            <a:r>
              <a:rPr lang="en-US" dirty="0">
                <a:latin typeface="Calibri" pitchFamily="34" charset="0"/>
              </a:rPr>
              <a:t>Long period of seed production</a:t>
            </a:r>
          </a:p>
          <a:p>
            <a:pPr eaLnBrk="1" hangingPunct="1"/>
            <a:r>
              <a:rPr lang="en-US" dirty="0">
                <a:latin typeface="Calibri" pitchFamily="34" charset="0"/>
              </a:rPr>
              <a:t>High seed output</a:t>
            </a:r>
          </a:p>
          <a:p>
            <a:pPr eaLnBrk="1" hangingPunct="1"/>
            <a:r>
              <a:rPr lang="en-US" dirty="0">
                <a:latin typeface="Calibri" pitchFamily="34" charset="0"/>
              </a:rPr>
              <a:t>Ability to produce seed in adverse conditions</a:t>
            </a:r>
          </a:p>
          <a:p>
            <a:pPr eaLnBrk="1" hangingPunct="1"/>
            <a:r>
              <a:rPr lang="en-US" dirty="0">
                <a:latin typeface="Calibri" pitchFamily="34" charset="0"/>
              </a:rPr>
              <a:t>Long and short seed dispersal </a:t>
            </a:r>
          </a:p>
          <a:p>
            <a:pPr eaLnBrk="1" hangingPunct="1"/>
            <a:endParaRPr lang="en-US" dirty="0">
              <a:latin typeface="Calibri" pitchFamily="34" charset="0"/>
            </a:endParaRPr>
          </a:p>
          <a:p>
            <a:pPr eaLnBrk="1" hangingPunct="1">
              <a:buFontTx/>
              <a:buNone/>
            </a:pPr>
            <a:endParaRPr lang="en-US" dirty="0">
              <a:latin typeface="Calibri" pitchFamily="34" charset="0"/>
            </a:endParaRPr>
          </a:p>
          <a:p>
            <a:pPr eaLnBrk="1" hangingPunct="1"/>
            <a:endParaRPr lang="en-US" dirty="0">
              <a:latin typeface="Calibri" pitchFamily="34" charset="0"/>
            </a:endParaRPr>
          </a:p>
        </p:txBody>
      </p:sp>
      <p:sp>
        <p:nvSpPr>
          <p:cNvPr id="38917" name="TextBox 5"/>
          <p:cNvSpPr txBox="1">
            <a:spLocks noChangeArrowheads="1"/>
          </p:cNvSpPr>
          <p:nvPr/>
        </p:nvSpPr>
        <p:spPr bwMode="auto">
          <a:xfrm>
            <a:off x="6096000" y="1562100"/>
            <a:ext cx="1579563" cy="369888"/>
          </a:xfrm>
          <a:prstGeom prst="rect">
            <a:avLst/>
          </a:prstGeom>
          <a:solidFill>
            <a:srgbClr val="000000">
              <a:alpha val="34000"/>
            </a:srgbClr>
          </a:solidFill>
          <a:ln w="9525">
            <a:noFill/>
            <a:miter lim="800000"/>
            <a:headEnd/>
            <a:tailEnd/>
          </a:ln>
        </p:spPr>
        <p:txBody>
          <a:bodyPr wrap="none">
            <a:spAutoFit/>
          </a:bodyPr>
          <a:lstStyle/>
          <a:p>
            <a:pPr eaLnBrk="0" hangingPunct="0"/>
            <a:r>
              <a:rPr lang="en-US" b="1" dirty="0">
                <a:latin typeface="Calibri" pitchFamily="34" charset="0"/>
              </a:rPr>
              <a:t>Giant ragweed</a:t>
            </a:r>
          </a:p>
        </p:txBody>
      </p:sp>
      <p:sp>
        <p:nvSpPr>
          <p:cNvPr id="38918" name="TextBox 6"/>
          <p:cNvSpPr txBox="1">
            <a:spLocks noChangeArrowheads="1"/>
          </p:cNvSpPr>
          <p:nvPr/>
        </p:nvSpPr>
        <p:spPr bwMode="auto">
          <a:xfrm>
            <a:off x="6101080" y="5763260"/>
            <a:ext cx="1603375" cy="369888"/>
          </a:xfrm>
          <a:prstGeom prst="rect">
            <a:avLst/>
          </a:prstGeom>
          <a:solidFill>
            <a:srgbClr val="000000">
              <a:alpha val="34000"/>
            </a:srgbClr>
          </a:solidFill>
          <a:ln w="9525">
            <a:noFill/>
            <a:miter lim="800000"/>
            <a:headEnd/>
            <a:tailEnd/>
          </a:ln>
        </p:spPr>
        <p:txBody>
          <a:bodyPr wrap="none">
            <a:spAutoFit/>
          </a:bodyPr>
          <a:lstStyle/>
          <a:p>
            <a:pPr eaLnBrk="0" hangingPunct="0"/>
            <a:r>
              <a:rPr lang="en-US" b="1" dirty="0" err="1">
                <a:latin typeface="Calibri" pitchFamily="34" charset="0"/>
              </a:rPr>
              <a:t>Lambsquarters</a:t>
            </a:r>
            <a:endParaRPr lang="en-US" b="1" dirty="0">
              <a:latin typeface="Calibri" pitchFamily="34"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descr="S:\Weeds\quackgrass\quackgrass rhizomes.JPG"/>
          <p:cNvPicPr>
            <a:picLocks noChangeAspect="1" noChangeArrowheads="1"/>
          </p:cNvPicPr>
          <p:nvPr/>
        </p:nvPicPr>
        <p:blipFill>
          <a:blip r:embed="rId3" cstate="print"/>
          <a:srcRect/>
          <a:stretch>
            <a:fillRect/>
          </a:stretch>
        </p:blipFill>
        <p:spPr bwMode="auto">
          <a:xfrm>
            <a:off x="6096000" y="2419350"/>
            <a:ext cx="2849563" cy="1771650"/>
          </a:xfrm>
          <a:prstGeom prst="rect">
            <a:avLst/>
          </a:prstGeom>
          <a:noFill/>
          <a:ln w="9525">
            <a:solidFill>
              <a:srgbClr val="000000"/>
            </a:solidFill>
            <a:miter lim="800000"/>
            <a:headEnd/>
            <a:tailEnd/>
          </a:ln>
        </p:spPr>
      </p:pic>
      <p:pic>
        <p:nvPicPr>
          <p:cNvPr id="40962" name="Picture 4" descr="lyard problems 081"/>
          <p:cNvPicPr>
            <a:picLocks noChangeAspect="1" noChangeArrowheads="1"/>
          </p:cNvPicPr>
          <p:nvPr/>
        </p:nvPicPr>
        <p:blipFill>
          <a:blip r:embed="rId4" cstate="print"/>
          <a:srcRect/>
          <a:stretch>
            <a:fillRect/>
          </a:stretch>
        </p:blipFill>
        <p:spPr bwMode="auto">
          <a:xfrm>
            <a:off x="6324600" y="4533900"/>
            <a:ext cx="2590800" cy="1943100"/>
          </a:xfrm>
          <a:prstGeom prst="rect">
            <a:avLst/>
          </a:prstGeom>
          <a:noFill/>
          <a:ln w="9525">
            <a:solidFill>
              <a:srgbClr val="000000"/>
            </a:solidFill>
            <a:miter lim="800000"/>
            <a:headEnd/>
            <a:tailEnd/>
          </a:ln>
        </p:spPr>
      </p:pic>
      <p:sp>
        <p:nvSpPr>
          <p:cNvPr id="40963" name="Rectangle 3"/>
          <p:cNvSpPr>
            <a:spLocks noGrp="1" noChangeArrowheads="1"/>
          </p:cNvSpPr>
          <p:nvPr>
            <p:ph type="body" idx="4294967295"/>
          </p:nvPr>
        </p:nvSpPr>
        <p:spPr bwMode="auto">
          <a:xfrm>
            <a:off x="228600" y="1371600"/>
            <a:ext cx="5943600" cy="5105400"/>
          </a:xfrm>
          <a:prstGeom prst="rect">
            <a:avLst/>
          </a:prstGeom>
          <a:noFill/>
          <a:ln>
            <a:miter lim="800000"/>
            <a:headEnd/>
            <a:tailEnd/>
          </a:ln>
        </p:spPr>
        <p:txBody>
          <a:bodyPr/>
          <a:lstStyle/>
          <a:p>
            <a:pPr eaLnBrk="1" hangingPunct="1"/>
            <a:r>
              <a:rPr lang="en-US" dirty="0">
                <a:latin typeface="Calibri" pitchFamily="34" charset="0"/>
              </a:rPr>
              <a:t>Rhizomes</a:t>
            </a:r>
          </a:p>
          <a:p>
            <a:pPr lvl="1" eaLnBrk="1" hangingPunct="1"/>
            <a:r>
              <a:rPr lang="en-US" sz="3200" dirty="0">
                <a:latin typeface="Calibri" pitchFamily="34" charset="0"/>
              </a:rPr>
              <a:t>Underground structures that produce new plants</a:t>
            </a:r>
          </a:p>
          <a:p>
            <a:pPr lvl="2" eaLnBrk="1" hangingPunct="1"/>
            <a:r>
              <a:rPr lang="en-US" sz="2800" dirty="0">
                <a:solidFill>
                  <a:srgbClr val="000099"/>
                </a:solidFill>
                <a:latin typeface="Calibri" pitchFamily="34" charset="0"/>
              </a:rPr>
              <a:t>E.g., </a:t>
            </a:r>
            <a:r>
              <a:rPr lang="en-US" sz="2800" dirty="0" err="1">
                <a:solidFill>
                  <a:srgbClr val="000099"/>
                </a:solidFill>
                <a:latin typeface="Calibri" pitchFamily="34" charset="0"/>
              </a:rPr>
              <a:t>canada</a:t>
            </a:r>
            <a:r>
              <a:rPr lang="en-US" sz="2800" dirty="0">
                <a:solidFill>
                  <a:srgbClr val="000099"/>
                </a:solidFill>
                <a:latin typeface="Calibri" pitchFamily="34" charset="0"/>
              </a:rPr>
              <a:t> thistle, </a:t>
            </a:r>
            <a:r>
              <a:rPr lang="en-US" sz="2800" dirty="0" err="1">
                <a:solidFill>
                  <a:srgbClr val="000099"/>
                </a:solidFill>
                <a:latin typeface="Calibri" pitchFamily="34" charset="0"/>
              </a:rPr>
              <a:t>quackgrass</a:t>
            </a:r>
            <a:endParaRPr lang="en-US" dirty="0">
              <a:latin typeface="Calibri" pitchFamily="34" charset="0"/>
            </a:endParaRPr>
          </a:p>
          <a:p>
            <a:pPr eaLnBrk="1" hangingPunct="1"/>
            <a:r>
              <a:rPr lang="en-US" dirty="0" err="1">
                <a:latin typeface="Calibri" pitchFamily="34" charset="0"/>
              </a:rPr>
              <a:t>Stolons</a:t>
            </a:r>
            <a:endParaRPr lang="en-US" dirty="0">
              <a:latin typeface="Calibri" pitchFamily="34" charset="0"/>
            </a:endParaRPr>
          </a:p>
          <a:p>
            <a:pPr lvl="1" eaLnBrk="1" hangingPunct="1"/>
            <a:r>
              <a:rPr lang="en-US" sz="3200" dirty="0">
                <a:latin typeface="Calibri" pitchFamily="34" charset="0"/>
              </a:rPr>
              <a:t>Above-ground creeping stems that root at nodes and produce new plants</a:t>
            </a:r>
          </a:p>
          <a:p>
            <a:pPr lvl="2" eaLnBrk="1" hangingPunct="1"/>
            <a:r>
              <a:rPr lang="en-US" sz="2800" dirty="0">
                <a:solidFill>
                  <a:srgbClr val="000099"/>
                </a:solidFill>
                <a:latin typeface="Calibri" pitchFamily="34" charset="0"/>
              </a:rPr>
              <a:t>E.g., ground ivy (creeping </a:t>
            </a:r>
            <a:r>
              <a:rPr lang="en-US" sz="2800" dirty="0" err="1">
                <a:solidFill>
                  <a:srgbClr val="000099"/>
                </a:solidFill>
                <a:latin typeface="Calibri" pitchFamily="34" charset="0"/>
              </a:rPr>
              <a:t>charlie</a:t>
            </a:r>
            <a:r>
              <a:rPr lang="en-US" sz="2800" dirty="0">
                <a:solidFill>
                  <a:srgbClr val="000099"/>
                </a:solidFill>
                <a:latin typeface="Calibri" pitchFamily="34" charset="0"/>
              </a:rPr>
              <a:t>)</a:t>
            </a:r>
          </a:p>
        </p:txBody>
      </p:sp>
      <p:sp>
        <p:nvSpPr>
          <p:cNvPr id="5" name="Rectangle 2"/>
          <p:cNvSpPr txBox="1">
            <a:spLocks noChangeArrowheads="1"/>
          </p:cNvSpPr>
          <p:nvPr/>
        </p:nvSpPr>
        <p:spPr>
          <a:xfrm>
            <a:off x="0" y="0"/>
            <a:ext cx="9144000" cy="1143000"/>
          </a:xfrm>
          <a:prstGeom prst="rect">
            <a:avLst/>
          </a:prstGeom>
        </p:spPr>
        <p:txBody>
          <a:bodyPr anchor="ctr"/>
          <a:lstStyle/>
          <a:p>
            <a:pPr algn="ctr">
              <a:defRPr/>
            </a:pPr>
            <a:r>
              <a:rPr lang="en-US" sz="4400" b="1" kern="0">
                <a:solidFill>
                  <a:srgbClr val="000000"/>
                </a:solidFill>
                <a:latin typeface="Calibri" pitchFamily="34" charset="0"/>
                <a:ea typeface="+mj-ea"/>
                <a:cs typeface="+mj-cs"/>
              </a:rPr>
              <a:t>Vegetative Reproduction</a:t>
            </a:r>
            <a:endParaRPr lang="en-US" sz="3200" b="1" kern="0" dirty="0">
              <a:solidFill>
                <a:srgbClr val="000000"/>
              </a:solidFill>
              <a:latin typeface="Calibri" pitchFamily="34" charset="0"/>
              <a:ea typeface="+mj-ea"/>
              <a:cs typeface="+mj-cs"/>
            </a:endParaRPr>
          </a:p>
        </p:txBody>
      </p:sp>
      <p:sp>
        <p:nvSpPr>
          <p:cNvPr id="40965" name="TextBox 5"/>
          <p:cNvSpPr txBox="1">
            <a:spLocks noChangeArrowheads="1"/>
          </p:cNvSpPr>
          <p:nvPr/>
        </p:nvSpPr>
        <p:spPr bwMode="auto">
          <a:xfrm>
            <a:off x="6324600" y="6107112"/>
            <a:ext cx="1233488" cy="369888"/>
          </a:xfrm>
          <a:prstGeom prst="rect">
            <a:avLst/>
          </a:prstGeom>
          <a:solidFill>
            <a:srgbClr val="000000">
              <a:alpha val="34000"/>
            </a:srgbClr>
          </a:solidFill>
          <a:ln w="9525">
            <a:noFill/>
            <a:miter lim="800000"/>
            <a:headEnd/>
            <a:tailEnd/>
          </a:ln>
        </p:spPr>
        <p:txBody>
          <a:bodyPr wrap="none">
            <a:spAutoFit/>
          </a:bodyPr>
          <a:lstStyle/>
          <a:p>
            <a:pPr eaLnBrk="0" hangingPunct="0"/>
            <a:r>
              <a:rPr lang="en-US" b="1" dirty="0">
                <a:latin typeface="Calibri" pitchFamily="34" charset="0"/>
              </a:rPr>
              <a:t>Ground ivy</a:t>
            </a:r>
          </a:p>
        </p:txBody>
      </p:sp>
      <p:sp>
        <p:nvSpPr>
          <p:cNvPr id="40966" name="TextBox 7"/>
          <p:cNvSpPr txBox="1">
            <a:spLocks noChangeArrowheads="1"/>
          </p:cNvSpPr>
          <p:nvPr/>
        </p:nvSpPr>
        <p:spPr bwMode="auto">
          <a:xfrm>
            <a:off x="6096000" y="3821112"/>
            <a:ext cx="1600200" cy="369888"/>
          </a:xfrm>
          <a:prstGeom prst="rect">
            <a:avLst/>
          </a:prstGeom>
          <a:solidFill>
            <a:srgbClr val="000000">
              <a:alpha val="34000"/>
            </a:srgbClr>
          </a:solidFill>
          <a:ln w="9525">
            <a:noFill/>
            <a:miter lim="800000"/>
            <a:headEnd/>
            <a:tailEnd/>
          </a:ln>
        </p:spPr>
        <p:txBody>
          <a:bodyPr>
            <a:spAutoFit/>
          </a:bodyPr>
          <a:lstStyle/>
          <a:p>
            <a:pPr eaLnBrk="0" hangingPunct="0"/>
            <a:r>
              <a:rPr lang="en-US" b="1" dirty="0" err="1">
                <a:latin typeface="Calibri" pitchFamily="34" charset="0"/>
              </a:rPr>
              <a:t>Quackgrass</a:t>
            </a:r>
            <a:endParaRPr lang="en-US" b="1" dirty="0">
              <a:latin typeface="Calibri" pitchFamily="34" charset="0"/>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9" descr="garden weeds 071"/>
          <p:cNvPicPr>
            <a:picLocks noChangeAspect="1" noChangeArrowheads="1"/>
          </p:cNvPicPr>
          <p:nvPr/>
        </p:nvPicPr>
        <p:blipFill>
          <a:blip r:embed="rId3" cstate="print">
            <a:lum bright="18000" contrast="6000"/>
          </a:blip>
          <a:srcRect/>
          <a:stretch>
            <a:fillRect/>
          </a:stretch>
        </p:blipFill>
        <p:spPr bwMode="auto">
          <a:xfrm>
            <a:off x="5410200" y="1828800"/>
            <a:ext cx="3429000" cy="2571750"/>
          </a:xfrm>
          <a:prstGeom prst="rect">
            <a:avLst/>
          </a:prstGeom>
          <a:noFill/>
          <a:ln w="9525">
            <a:solidFill>
              <a:srgbClr val="000000"/>
            </a:solidFill>
            <a:miter lim="800000"/>
            <a:headEnd/>
            <a:tailEnd/>
          </a:ln>
        </p:spPr>
      </p:pic>
      <p:sp>
        <p:nvSpPr>
          <p:cNvPr id="43010" name="Rectangle 2"/>
          <p:cNvSpPr>
            <a:spLocks noGrp="1" noChangeArrowheads="1"/>
          </p:cNvSpPr>
          <p:nvPr>
            <p:ph type="title" idx="4294967295"/>
          </p:nvPr>
        </p:nvSpPr>
        <p:spPr bwMode="auto">
          <a:xfrm>
            <a:off x="0" y="0"/>
            <a:ext cx="9144000" cy="1143000"/>
          </a:xfrm>
          <a:prstGeom prst="rect">
            <a:avLst/>
          </a:prstGeom>
          <a:noFill/>
          <a:ln>
            <a:miter lim="800000"/>
            <a:headEnd/>
            <a:tailEnd/>
          </a:ln>
        </p:spPr>
        <p:txBody>
          <a:bodyPr anchor="ctr"/>
          <a:lstStyle/>
          <a:p>
            <a:pPr eaLnBrk="1" hangingPunct="1"/>
            <a:r>
              <a:rPr lang="en-US" sz="4400">
                <a:latin typeface="Calibri" pitchFamily="34" charset="0"/>
              </a:rPr>
              <a:t>Vegetative Reproduction</a:t>
            </a:r>
            <a:endParaRPr lang="en-US" sz="3200">
              <a:latin typeface="Calibri" pitchFamily="34" charset="0"/>
            </a:endParaRPr>
          </a:p>
        </p:txBody>
      </p:sp>
      <p:sp>
        <p:nvSpPr>
          <p:cNvPr id="43011" name="Rectangle 3"/>
          <p:cNvSpPr>
            <a:spLocks noGrp="1" noChangeArrowheads="1"/>
          </p:cNvSpPr>
          <p:nvPr>
            <p:ph type="body" idx="4294967295"/>
          </p:nvPr>
        </p:nvSpPr>
        <p:spPr bwMode="auto">
          <a:xfrm>
            <a:off x="228600" y="1371600"/>
            <a:ext cx="5181600" cy="5257800"/>
          </a:xfrm>
          <a:prstGeom prst="rect">
            <a:avLst/>
          </a:prstGeom>
          <a:noFill/>
          <a:ln>
            <a:miter lim="800000"/>
            <a:headEnd/>
            <a:tailEnd/>
          </a:ln>
        </p:spPr>
        <p:txBody>
          <a:bodyPr/>
          <a:lstStyle/>
          <a:p>
            <a:pPr eaLnBrk="1" hangingPunct="1"/>
            <a:r>
              <a:rPr lang="en-US" dirty="0">
                <a:latin typeface="Calibri" pitchFamily="34" charset="0"/>
              </a:rPr>
              <a:t>Bulbs, </a:t>
            </a:r>
            <a:r>
              <a:rPr lang="en-US" dirty="0" err="1">
                <a:latin typeface="Calibri" pitchFamily="34" charset="0"/>
              </a:rPr>
              <a:t>bulblets</a:t>
            </a:r>
            <a:r>
              <a:rPr lang="en-US" dirty="0">
                <a:latin typeface="Calibri" pitchFamily="34" charset="0"/>
              </a:rPr>
              <a:t>, tubers</a:t>
            </a:r>
          </a:p>
          <a:p>
            <a:pPr lvl="1" eaLnBrk="1" hangingPunct="1"/>
            <a:r>
              <a:rPr lang="en-US" sz="3200" dirty="0">
                <a:latin typeface="Calibri" pitchFamily="34" charset="0"/>
              </a:rPr>
              <a:t>Underground leaf tissue modified for food storage. Produces new plants</a:t>
            </a:r>
          </a:p>
          <a:p>
            <a:pPr lvl="2" eaLnBrk="1" hangingPunct="1"/>
            <a:r>
              <a:rPr lang="en-US" sz="2800" dirty="0">
                <a:solidFill>
                  <a:srgbClr val="000099"/>
                </a:solidFill>
                <a:latin typeface="Calibri" pitchFamily="34" charset="0"/>
              </a:rPr>
              <a:t>E.g., wild garlic, yellow </a:t>
            </a:r>
            <a:r>
              <a:rPr lang="en-US" sz="2800" dirty="0" err="1">
                <a:solidFill>
                  <a:srgbClr val="000099"/>
                </a:solidFill>
                <a:latin typeface="Calibri" pitchFamily="34" charset="0"/>
              </a:rPr>
              <a:t>nutsedge</a:t>
            </a:r>
            <a:endParaRPr lang="en-US" sz="2800" dirty="0">
              <a:solidFill>
                <a:srgbClr val="000099"/>
              </a:solidFill>
              <a:latin typeface="Calibri" pitchFamily="34" charset="0"/>
            </a:endParaRPr>
          </a:p>
          <a:p>
            <a:pPr lvl="1" eaLnBrk="1" hangingPunct="1"/>
            <a:r>
              <a:rPr lang="en-US" sz="3200" dirty="0">
                <a:latin typeface="Calibri" pitchFamily="34" charset="0"/>
              </a:rPr>
              <a:t>Aerial </a:t>
            </a:r>
            <a:r>
              <a:rPr lang="en-US" sz="3200" dirty="0" err="1">
                <a:latin typeface="Calibri" pitchFamily="34" charset="0"/>
              </a:rPr>
              <a:t>bulblets</a:t>
            </a:r>
            <a:r>
              <a:rPr lang="en-US" sz="3200" dirty="0">
                <a:latin typeface="Calibri" pitchFamily="34" charset="0"/>
              </a:rPr>
              <a:t> (above ground)</a:t>
            </a:r>
          </a:p>
          <a:p>
            <a:pPr lvl="2" eaLnBrk="1" hangingPunct="1"/>
            <a:r>
              <a:rPr lang="en-US" sz="2800" dirty="0">
                <a:solidFill>
                  <a:srgbClr val="000099"/>
                </a:solidFill>
                <a:latin typeface="Calibri" pitchFamily="34" charset="0"/>
              </a:rPr>
              <a:t>E.g., wild onion, wild garlic</a:t>
            </a:r>
          </a:p>
        </p:txBody>
      </p:sp>
      <p:pic>
        <p:nvPicPr>
          <p:cNvPr id="43012" name="Picture 4" descr="256"/>
          <p:cNvPicPr>
            <a:picLocks noChangeAspect="1" noChangeArrowheads="1"/>
          </p:cNvPicPr>
          <p:nvPr/>
        </p:nvPicPr>
        <p:blipFill>
          <a:blip r:embed="rId4" cstate="print"/>
          <a:srcRect/>
          <a:stretch>
            <a:fillRect/>
          </a:stretch>
        </p:blipFill>
        <p:spPr bwMode="auto">
          <a:xfrm>
            <a:off x="5443538" y="4767262"/>
            <a:ext cx="3319462" cy="1862138"/>
          </a:xfrm>
          <a:prstGeom prst="rect">
            <a:avLst/>
          </a:prstGeom>
          <a:noFill/>
          <a:ln w="9525">
            <a:solidFill>
              <a:srgbClr val="000000"/>
            </a:solidFill>
            <a:miter lim="800000"/>
            <a:headEnd/>
            <a:tailEnd/>
          </a:ln>
        </p:spPr>
      </p:pic>
      <p:pic>
        <p:nvPicPr>
          <p:cNvPr id="43013" name="Picture 7" descr="BD21298_"/>
          <p:cNvPicPr>
            <a:picLocks noChangeAspect="1" noChangeArrowheads="1"/>
          </p:cNvPicPr>
          <p:nvPr/>
        </p:nvPicPr>
        <p:blipFill>
          <a:blip r:embed="rId5" cstate="print"/>
          <a:srcRect/>
          <a:stretch>
            <a:fillRect/>
          </a:stretch>
        </p:blipFill>
        <p:spPr bwMode="auto">
          <a:xfrm rot="-8128315">
            <a:off x="6257925" y="3835400"/>
            <a:ext cx="620713" cy="279400"/>
          </a:xfrm>
          <a:prstGeom prst="rect">
            <a:avLst/>
          </a:prstGeom>
          <a:noFill/>
          <a:ln w="9525">
            <a:noFill/>
            <a:miter lim="800000"/>
            <a:headEnd/>
            <a:tailEnd/>
          </a:ln>
        </p:spPr>
      </p:pic>
      <p:sp>
        <p:nvSpPr>
          <p:cNvPr id="43014" name="TextBox 6"/>
          <p:cNvSpPr txBox="1">
            <a:spLocks noChangeArrowheads="1"/>
          </p:cNvSpPr>
          <p:nvPr/>
        </p:nvSpPr>
        <p:spPr bwMode="auto">
          <a:xfrm>
            <a:off x="7099300" y="4038600"/>
            <a:ext cx="1739900" cy="369888"/>
          </a:xfrm>
          <a:prstGeom prst="rect">
            <a:avLst/>
          </a:prstGeom>
          <a:solidFill>
            <a:srgbClr val="000000">
              <a:alpha val="34000"/>
            </a:srgbClr>
          </a:solidFill>
          <a:ln w="9525">
            <a:noFill/>
            <a:miter lim="800000"/>
            <a:headEnd/>
            <a:tailEnd/>
          </a:ln>
        </p:spPr>
        <p:txBody>
          <a:bodyPr wrap="none">
            <a:spAutoFit/>
          </a:bodyPr>
          <a:lstStyle/>
          <a:p>
            <a:pPr eaLnBrk="0" hangingPunct="0"/>
            <a:r>
              <a:rPr lang="en-US" b="1" dirty="0">
                <a:latin typeface="Calibri" pitchFamily="34" charset="0"/>
              </a:rPr>
              <a:t>Yellow </a:t>
            </a:r>
            <a:r>
              <a:rPr lang="en-US" b="1" dirty="0" err="1">
                <a:latin typeface="Calibri" pitchFamily="34" charset="0"/>
              </a:rPr>
              <a:t>nutsedge</a:t>
            </a:r>
            <a:endParaRPr lang="en-US" b="1" dirty="0">
              <a:latin typeface="Calibri" pitchFamily="34" charset="0"/>
            </a:endParaRPr>
          </a:p>
        </p:txBody>
      </p:sp>
      <p:sp>
        <p:nvSpPr>
          <p:cNvPr id="43015" name="TextBox 7"/>
          <p:cNvSpPr txBox="1">
            <a:spLocks noChangeArrowheads="1"/>
          </p:cNvSpPr>
          <p:nvPr/>
        </p:nvSpPr>
        <p:spPr bwMode="auto">
          <a:xfrm>
            <a:off x="7529512" y="6259512"/>
            <a:ext cx="1233488" cy="369888"/>
          </a:xfrm>
          <a:prstGeom prst="rect">
            <a:avLst/>
          </a:prstGeom>
          <a:solidFill>
            <a:srgbClr val="000000">
              <a:alpha val="34000"/>
            </a:srgbClr>
          </a:solidFill>
          <a:ln w="9525">
            <a:noFill/>
            <a:miter lim="800000"/>
            <a:headEnd/>
            <a:tailEnd/>
          </a:ln>
        </p:spPr>
        <p:txBody>
          <a:bodyPr wrap="none">
            <a:spAutoFit/>
          </a:bodyPr>
          <a:lstStyle/>
          <a:p>
            <a:pPr eaLnBrk="0" hangingPunct="0"/>
            <a:r>
              <a:rPr lang="en-US" b="1" dirty="0">
                <a:latin typeface="Calibri" pitchFamily="34" charset="0"/>
              </a:rPr>
              <a:t>Wild onion</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5" descr="Tuyu">
            <a:hlinkClick r:id="rId3"/>
          </p:cNvPr>
          <p:cNvPicPr>
            <a:picLocks noChangeAspect="1" noChangeArrowheads="1"/>
          </p:cNvPicPr>
          <p:nvPr/>
        </p:nvPicPr>
        <p:blipFill>
          <a:blip r:embed="rId4" cstate="print"/>
          <a:srcRect t="8667"/>
          <a:stretch>
            <a:fillRect/>
          </a:stretch>
        </p:blipFill>
        <p:spPr bwMode="auto">
          <a:xfrm>
            <a:off x="5791200" y="1524000"/>
            <a:ext cx="3019425" cy="2068513"/>
          </a:xfrm>
          <a:prstGeom prst="rect">
            <a:avLst/>
          </a:prstGeom>
          <a:noFill/>
          <a:ln w="9525">
            <a:solidFill>
              <a:srgbClr val="000000"/>
            </a:solidFill>
            <a:miter lim="800000"/>
            <a:headEnd/>
            <a:tailEnd/>
          </a:ln>
        </p:spPr>
      </p:pic>
      <p:sp>
        <p:nvSpPr>
          <p:cNvPr id="45058" name="Rectangle 2"/>
          <p:cNvSpPr>
            <a:spLocks noGrp="1" noChangeArrowheads="1"/>
          </p:cNvSpPr>
          <p:nvPr>
            <p:ph type="title" idx="4294967295"/>
          </p:nvPr>
        </p:nvSpPr>
        <p:spPr bwMode="auto">
          <a:xfrm>
            <a:off x="0" y="0"/>
            <a:ext cx="9144000" cy="1143000"/>
          </a:xfrm>
          <a:prstGeom prst="rect">
            <a:avLst/>
          </a:prstGeom>
          <a:noFill/>
          <a:ln>
            <a:miter lim="800000"/>
            <a:headEnd/>
            <a:tailEnd/>
          </a:ln>
        </p:spPr>
        <p:txBody>
          <a:bodyPr anchor="ctr"/>
          <a:lstStyle/>
          <a:p>
            <a:pPr eaLnBrk="1" hangingPunct="1"/>
            <a:r>
              <a:rPr lang="en-US" sz="4400">
                <a:latin typeface="Calibri" pitchFamily="34" charset="0"/>
              </a:rPr>
              <a:t>Vegetative Reproduction</a:t>
            </a:r>
            <a:endParaRPr lang="en-US" sz="3600">
              <a:latin typeface="Calibri" pitchFamily="34" charset="0"/>
            </a:endParaRPr>
          </a:p>
        </p:txBody>
      </p:sp>
      <p:sp>
        <p:nvSpPr>
          <p:cNvPr id="45059" name="Rectangle 3"/>
          <p:cNvSpPr>
            <a:spLocks noGrp="1" noChangeArrowheads="1"/>
          </p:cNvSpPr>
          <p:nvPr>
            <p:ph type="body" idx="4294967295"/>
          </p:nvPr>
        </p:nvSpPr>
        <p:spPr bwMode="auto">
          <a:xfrm>
            <a:off x="685800" y="1447800"/>
            <a:ext cx="4953000" cy="5410200"/>
          </a:xfrm>
          <a:prstGeom prst="rect">
            <a:avLst/>
          </a:prstGeom>
          <a:noFill/>
          <a:ln>
            <a:miter lim="800000"/>
            <a:headEnd/>
            <a:tailEnd/>
          </a:ln>
        </p:spPr>
        <p:txBody>
          <a:bodyPr/>
          <a:lstStyle/>
          <a:p>
            <a:pPr eaLnBrk="1" hangingPunct="1"/>
            <a:r>
              <a:rPr lang="en-US" dirty="0">
                <a:latin typeface="Calibri" pitchFamily="34" charset="0"/>
              </a:rPr>
              <a:t>Plant reproduction</a:t>
            </a:r>
          </a:p>
          <a:p>
            <a:pPr lvl="1" eaLnBrk="1" hangingPunct="1"/>
            <a:r>
              <a:rPr lang="en-US" sz="3200" dirty="0">
                <a:latin typeface="Calibri" pitchFamily="34" charset="0"/>
              </a:rPr>
              <a:t>Each plant part can regenerate another plant</a:t>
            </a:r>
          </a:p>
          <a:p>
            <a:pPr lvl="1" eaLnBrk="1" hangingPunct="1"/>
            <a:r>
              <a:rPr lang="en-US" sz="3200" dirty="0">
                <a:latin typeface="Calibri" pitchFamily="34" charset="0"/>
              </a:rPr>
              <a:t>When cultivating, the implement can redistribute them in the field</a:t>
            </a:r>
          </a:p>
          <a:p>
            <a:pPr lvl="2" eaLnBrk="1" hangingPunct="1"/>
            <a:r>
              <a:rPr lang="en-US" sz="2800" dirty="0">
                <a:solidFill>
                  <a:srgbClr val="000099"/>
                </a:solidFill>
                <a:latin typeface="Calibri" pitchFamily="34" charset="0"/>
              </a:rPr>
              <a:t>E.g., Asiatic dayflower, </a:t>
            </a:r>
            <a:r>
              <a:rPr lang="en-US" sz="2800" dirty="0" err="1">
                <a:solidFill>
                  <a:srgbClr val="000099"/>
                </a:solidFill>
                <a:latin typeface="Calibri" pitchFamily="34" charset="0"/>
              </a:rPr>
              <a:t>purslane</a:t>
            </a:r>
            <a:endParaRPr lang="en-US" sz="2800" dirty="0">
              <a:solidFill>
                <a:srgbClr val="000099"/>
              </a:solidFill>
              <a:latin typeface="Calibri" pitchFamily="34" charset="0"/>
            </a:endParaRPr>
          </a:p>
          <a:p>
            <a:pPr lvl="2" eaLnBrk="1" hangingPunct="1"/>
            <a:endParaRPr lang="en-US" dirty="0">
              <a:latin typeface="Calibri" pitchFamily="34" charset="0"/>
            </a:endParaRPr>
          </a:p>
        </p:txBody>
      </p:sp>
      <p:pic>
        <p:nvPicPr>
          <p:cNvPr id="45060" name="Picture 4" descr="075"/>
          <p:cNvPicPr>
            <a:picLocks noChangeAspect="1" noChangeArrowheads="1"/>
          </p:cNvPicPr>
          <p:nvPr/>
        </p:nvPicPr>
        <p:blipFill>
          <a:blip r:embed="rId5" cstate="print"/>
          <a:srcRect l="2856" r="2856"/>
          <a:stretch>
            <a:fillRect/>
          </a:stretch>
        </p:blipFill>
        <p:spPr bwMode="auto">
          <a:xfrm>
            <a:off x="5924550" y="4572000"/>
            <a:ext cx="2990850" cy="1963738"/>
          </a:xfrm>
          <a:prstGeom prst="rect">
            <a:avLst/>
          </a:prstGeom>
          <a:noFill/>
          <a:ln w="9525">
            <a:solidFill>
              <a:srgbClr val="000000"/>
            </a:solidFill>
            <a:miter lim="800000"/>
            <a:headEnd/>
            <a:tailEnd/>
          </a:ln>
        </p:spPr>
      </p:pic>
      <p:sp>
        <p:nvSpPr>
          <p:cNvPr id="45061" name="TextBox 5"/>
          <p:cNvSpPr txBox="1">
            <a:spLocks noChangeArrowheads="1"/>
          </p:cNvSpPr>
          <p:nvPr/>
        </p:nvSpPr>
        <p:spPr bwMode="auto">
          <a:xfrm>
            <a:off x="5922962" y="6183312"/>
            <a:ext cx="1011238" cy="369888"/>
          </a:xfrm>
          <a:prstGeom prst="rect">
            <a:avLst/>
          </a:prstGeom>
          <a:solidFill>
            <a:srgbClr val="000000">
              <a:alpha val="34000"/>
            </a:srgbClr>
          </a:solidFill>
          <a:ln w="9525">
            <a:noFill/>
            <a:miter lim="800000"/>
            <a:headEnd/>
            <a:tailEnd/>
          </a:ln>
        </p:spPr>
        <p:txBody>
          <a:bodyPr wrap="none">
            <a:spAutoFit/>
          </a:bodyPr>
          <a:lstStyle/>
          <a:p>
            <a:pPr eaLnBrk="0" hangingPunct="0"/>
            <a:r>
              <a:rPr lang="en-US" b="1" dirty="0" err="1">
                <a:latin typeface="Calibri" pitchFamily="34" charset="0"/>
              </a:rPr>
              <a:t>Purslane</a:t>
            </a:r>
            <a:endParaRPr lang="en-US" b="1" dirty="0">
              <a:latin typeface="Calibri" pitchFamily="34" charset="0"/>
            </a:endParaRPr>
          </a:p>
        </p:txBody>
      </p:sp>
      <p:sp>
        <p:nvSpPr>
          <p:cNvPr id="45062" name="TextBox 6"/>
          <p:cNvSpPr txBox="1">
            <a:spLocks noChangeArrowheads="1"/>
          </p:cNvSpPr>
          <p:nvPr/>
        </p:nvSpPr>
        <p:spPr bwMode="auto">
          <a:xfrm>
            <a:off x="5791200" y="3228748"/>
            <a:ext cx="1831975" cy="369888"/>
          </a:xfrm>
          <a:prstGeom prst="rect">
            <a:avLst/>
          </a:prstGeom>
          <a:solidFill>
            <a:srgbClr val="000000">
              <a:alpha val="34000"/>
            </a:srgbClr>
          </a:solidFill>
          <a:ln w="9525">
            <a:noFill/>
            <a:miter lim="800000"/>
            <a:headEnd/>
            <a:tailEnd/>
          </a:ln>
        </p:spPr>
        <p:txBody>
          <a:bodyPr wrap="none">
            <a:spAutoFit/>
          </a:bodyPr>
          <a:lstStyle/>
          <a:p>
            <a:pPr eaLnBrk="0" hangingPunct="0"/>
            <a:r>
              <a:rPr lang="en-US" b="1">
                <a:latin typeface="Calibri" pitchFamily="34" charset="0"/>
              </a:rPr>
              <a:t>Asiatic dayflower</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7" descr="lawn weeds 029"/>
          <p:cNvPicPr>
            <a:picLocks noChangeAspect="1" noChangeArrowheads="1"/>
          </p:cNvPicPr>
          <p:nvPr/>
        </p:nvPicPr>
        <p:blipFill>
          <a:blip r:embed="rId3" cstate="print"/>
          <a:srcRect/>
          <a:stretch>
            <a:fillRect/>
          </a:stretch>
        </p:blipFill>
        <p:spPr bwMode="auto">
          <a:xfrm>
            <a:off x="6273800" y="4572000"/>
            <a:ext cx="2641600" cy="1981200"/>
          </a:xfrm>
          <a:prstGeom prst="rect">
            <a:avLst/>
          </a:prstGeom>
          <a:noFill/>
          <a:ln w="9525">
            <a:solidFill>
              <a:srgbClr val="000000"/>
            </a:solidFill>
            <a:miter lim="800000"/>
            <a:headEnd/>
            <a:tailEnd/>
          </a:ln>
        </p:spPr>
      </p:pic>
      <p:pic>
        <p:nvPicPr>
          <p:cNvPr id="47106" name="Picture 6" descr="lawn weeds 053"/>
          <p:cNvPicPr>
            <a:picLocks noChangeAspect="1" noChangeArrowheads="1"/>
          </p:cNvPicPr>
          <p:nvPr/>
        </p:nvPicPr>
        <p:blipFill>
          <a:blip r:embed="rId4" cstate="print"/>
          <a:srcRect/>
          <a:stretch>
            <a:fillRect/>
          </a:stretch>
        </p:blipFill>
        <p:spPr bwMode="auto">
          <a:xfrm>
            <a:off x="6400800" y="2514600"/>
            <a:ext cx="2514600" cy="1885950"/>
          </a:xfrm>
          <a:prstGeom prst="rect">
            <a:avLst/>
          </a:prstGeom>
          <a:noFill/>
          <a:ln w="9525">
            <a:solidFill>
              <a:srgbClr val="000000"/>
            </a:solidFill>
            <a:miter lim="800000"/>
            <a:headEnd/>
            <a:tailEnd/>
          </a:ln>
        </p:spPr>
      </p:pic>
      <p:sp>
        <p:nvSpPr>
          <p:cNvPr id="47107" name="Rectangle 2"/>
          <p:cNvSpPr>
            <a:spLocks noGrp="1" noChangeArrowheads="1"/>
          </p:cNvSpPr>
          <p:nvPr>
            <p:ph type="title" idx="4294967295"/>
          </p:nvPr>
        </p:nvSpPr>
        <p:spPr bwMode="auto">
          <a:xfrm>
            <a:off x="0" y="76200"/>
            <a:ext cx="9144000" cy="990600"/>
          </a:xfrm>
          <a:prstGeom prst="rect">
            <a:avLst/>
          </a:prstGeom>
          <a:noFill/>
          <a:ln>
            <a:miter lim="800000"/>
            <a:headEnd/>
            <a:tailEnd/>
          </a:ln>
        </p:spPr>
        <p:txBody>
          <a:bodyPr anchor="ctr"/>
          <a:lstStyle/>
          <a:p>
            <a:pPr eaLnBrk="1" hangingPunct="1"/>
            <a:r>
              <a:rPr lang="en-US">
                <a:latin typeface="Calibri" pitchFamily="34" charset="0"/>
              </a:rPr>
              <a:t>Dispersal</a:t>
            </a:r>
            <a:endParaRPr lang="en-US" sz="3200">
              <a:latin typeface="Calibri" pitchFamily="34" charset="0"/>
            </a:endParaRPr>
          </a:p>
        </p:txBody>
      </p:sp>
      <p:sp>
        <p:nvSpPr>
          <p:cNvPr id="47108" name="Rectangle 3"/>
          <p:cNvSpPr>
            <a:spLocks noGrp="1" noChangeArrowheads="1"/>
          </p:cNvSpPr>
          <p:nvPr>
            <p:ph type="body" idx="4294967295"/>
          </p:nvPr>
        </p:nvSpPr>
        <p:spPr bwMode="auto">
          <a:xfrm>
            <a:off x="533400" y="1447800"/>
            <a:ext cx="6324600" cy="4572000"/>
          </a:xfrm>
          <a:prstGeom prst="rect">
            <a:avLst/>
          </a:prstGeom>
          <a:noFill/>
          <a:ln>
            <a:miter lim="800000"/>
            <a:headEnd/>
            <a:tailEnd/>
          </a:ln>
        </p:spPr>
        <p:txBody>
          <a:bodyPr/>
          <a:lstStyle/>
          <a:p>
            <a:pPr eaLnBrk="1" hangingPunct="1">
              <a:lnSpc>
                <a:spcPct val="90000"/>
              </a:lnSpc>
            </a:pPr>
            <a:r>
              <a:rPr lang="en-US" dirty="0">
                <a:latin typeface="Calibri" pitchFamily="34" charset="0"/>
              </a:rPr>
              <a:t>Wind</a:t>
            </a:r>
          </a:p>
          <a:p>
            <a:pPr eaLnBrk="1" hangingPunct="1">
              <a:lnSpc>
                <a:spcPct val="90000"/>
              </a:lnSpc>
            </a:pPr>
            <a:r>
              <a:rPr lang="en-US" dirty="0">
                <a:latin typeface="Calibri" pitchFamily="34" charset="0"/>
              </a:rPr>
              <a:t>Attachment – burs, thorns, stickers</a:t>
            </a:r>
          </a:p>
          <a:p>
            <a:pPr eaLnBrk="1" hangingPunct="1">
              <a:lnSpc>
                <a:spcPct val="90000"/>
              </a:lnSpc>
            </a:pPr>
            <a:r>
              <a:rPr lang="en-US" dirty="0">
                <a:latin typeface="Calibri" pitchFamily="34" charset="0"/>
              </a:rPr>
              <a:t>Birds – digestion/excretion</a:t>
            </a:r>
          </a:p>
          <a:p>
            <a:pPr eaLnBrk="1" hangingPunct="1">
              <a:lnSpc>
                <a:spcPct val="90000"/>
              </a:lnSpc>
            </a:pPr>
            <a:r>
              <a:rPr lang="en-US" dirty="0">
                <a:latin typeface="Calibri" pitchFamily="34" charset="0"/>
              </a:rPr>
              <a:t>Artificial dispersal – “human dispersal”</a:t>
            </a:r>
          </a:p>
          <a:p>
            <a:pPr lvl="1" eaLnBrk="1" hangingPunct="1">
              <a:lnSpc>
                <a:spcPct val="90000"/>
              </a:lnSpc>
            </a:pPr>
            <a:r>
              <a:rPr lang="en-US" sz="3200" dirty="0">
                <a:latin typeface="Calibri" pitchFamily="34" charset="0"/>
              </a:rPr>
              <a:t>Soil and compost</a:t>
            </a:r>
          </a:p>
          <a:p>
            <a:pPr lvl="1" eaLnBrk="1" hangingPunct="1">
              <a:lnSpc>
                <a:spcPct val="90000"/>
              </a:lnSpc>
            </a:pPr>
            <a:r>
              <a:rPr lang="en-US" sz="3200" dirty="0">
                <a:latin typeface="Calibri" pitchFamily="34" charset="0"/>
              </a:rPr>
              <a:t>Equipment</a:t>
            </a:r>
          </a:p>
          <a:p>
            <a:pPr lvl="1" eaLnBrk="1" hangingPunct="1">
              <a:lnSpc>
                <a:spcPct val="90000"/>
              </a:lnSpc>
            </a:pPr>
            <a:r>
              <a:rPr lang="en-US" sz="3200" dirty="0">
                <a:latin typeface="Calibri" pitchFamily="34" charset="0"/>
              </a:rPr>
              <a:t>Plants</a:t>
            </a:r>
          </a:p>
          <a:p>
            <a:pPr lvl="1" eaLnBrk="1" hangingPunct="1">
              <a:lnSpc>
                <a:spcPct val="90000"/>
              </a:lnSpc>
            </a:pPr>
            <a:r>
              <a:rPr lang="en-US" sz="3200" dirty="0">
                <a:latin typeface="Calibri" pitchFamily="34" charset="0"/>
              </a:rPr>
              <a:t>Contaminated seed</a:t>
            </a:r>
          </a:p>
        </p:txBody>
      </p:sp>
      <p:sp>
        <p:nvSpPr>
          <p:cNvPr id="47109" name="TextBox 5"/>
          <p:cNvSpPr txBox="1">
            <a:spLocks noChangeArrowheads="1"/>
          </p:cNvSpPr>
          <p:nvPr/>
        </p:nvSpPr>
        <p:spPr bwMode="auto">
          <a:xfrm>
            <a:off x="6429375" y="2511742"/>
            <a:ext cx="1165225" cy="369888"/>
          </a:xfrm>
          <a:prstGeom prst="rect">
            <a:avLst/>
          </a:prstGeom>
          <a:solidFill>
            <a:srgbClr val="000000">
              <a:alpha val="34000"/>
            </a:srgbClr>
          </a:solidFill>
          <a:ln w="9525">
            <a:noFill/>
            <a:miter lim="800000"/>
            <a:headEnd/>
            <a:tailEnd/>
          </a:ln>
        </p:spPr>
        <p:txBody>
          <a:bodyPr wrap="none">
            <a:spAutoFit/>
          </a:bodyPr>
          <a:lstStyle/>
          <a:p>
            <a:pPr eaLnBrk="0" hangingPunct="0"/>
            <a:r>
              <a:rPr lang="en-US" b="1" dirty="0">
                <a:latin typeface="Calibri" pitchFamily="34" charset="0"/>
              </a:rPr>
              <a:t>Dandelion</a:t>
            </a:r>
          </a:p>
        </p:txBody>
      </p:sp>
      <p:sp>
        <p:nvSpPr>
          <p:cNvPr id="47110" name="TextBox 6"/>
          <p:cNvSpPr txBox="1">
            <a:spLocks noChangeArrowheads="1"/>
          </p:cNvSpPr>
          <p:nvPr/>
        </p:nvSpPr>
        <p:spPr bwMode="auto">
          <a:xfrm>
            <a:off x="6269037" y="6183312"/>
            <a:ext cx="969963" cy="369888"/>
          </a:xfrm>
          <a:prstGeom prst="rect">
            <a:avLst/>
          </a:prstGeom>
          <a:solidFill>
            <a:srgbClr val="000000">
              <a:alpha val="34000"/>
            </a:srgbClr>
          </a:solidFill>
          <a:ln w="9525">
            <a:noFill/>
            <a:miter lim="800000"/>
            <a:headEnd/>
            <a:tailEnd/>
          </a:ln>
        </p:spPr>
        <p:txBody>
          <a:bodyPr wrap="none">
            <a:spAutoFit/>
          </a:bodyPr>
          <a:lstStyle/>
          <a:p>
            <a:pPr eaLnBrk="0" hangingPunct="0"/>
            <a:r>
              <a:rPr lang="en-US" b="1" dirty="0">
                <a:latin typeface="Calibri" pitchFamily="34" charset="0"/>
              </a:rPr>
              <a:t>Burdock</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descr="S:\Weeds\velvetleaf\velvetleaf seedlingb.JPG"/>
          <p:cNvPicPr>
            <a:picLocks noChangeAspect="1" noChangeArrowheads="1"/>
          </p:cNvPicPr>
          <p:nvPr/>
        </p:nvPicPr>
        <p:blipFill>
          <a:blip r:embed="rId3" cstate="print"/>
          <a:srcRect/>
          <a:stretch>
            <a:fillRect/>
          </a:stretch>
        </p:blipFill>
        <p:spPr bwMode="auto">
          <a:xfrm>
            <a:off x="4724400" y="1409700"/>
            <a:ext cx="3352800" cy="2476500"/>
          </a:xfrm>
          <a:prstGeom prst="rect">
            <a:avLst/>
          </a:prstGeom>
          <a:noFill/>
          <a:ln w="9525">
            <a:solidFill>
              <a:srgbClr val="000000"/>
            </a:solidFill>
            <a:miter lim="800000"/>
            <a:headEnd/>
            <a:tailEnd/>
          </a:ln>
        </p:spPr>
      </p:pic>
      <p:pic>
        <p:nvPicPr>
          <p:cNvPr id="49154" name="Picture 7" descr="roadside weeds 077"/>
          <p:cNvPicPr>
            <a:picLocks noChangeAspect="1" noChangeArrowheads="1"/>
          </p:cNvPicPr>
          <p:nvPr/>
        </p:nvPicPr>
        <p:blipFill>
          <a:blip r:embed="rId4" cstate="print">
            <a:lum bright="10000" contrast="10000"/>
          </a:blip>
          <a:srcRect/>
          <a:stretch>
            <a:fillRect/>
          </a:stretch>
        </p:blipFill>
        <p:spPr bwMode="auto">
          <a:xfrm>
            <a:off x="4724400" y="3962400"/>
            <a:ext cx="3352800" cy="2514600"/>
          </a:xfrm>
          <a:prstGeom prst="rect">
            <a:avLst/>
          </a:prstGeom>
          <a:noFill/>
          <a:ln w="9525">
            <a:solidFill>
              <a:srgbClr val="000000"/>
            </a:solidFill>
            <a:miter lim="800000"/>
            <a:headEnd/>
            <a:tailEnd/>
          </a:ln>
        </p:spPr>
      </p:pic>
      <p:pic>
        <p:nvPicPr>
          <p:cNvPr id="49155" name="Picture 8" descr="leafy spurge 006"/>
          <p:cNvPicPr>
            <a:picLocks noChangeAspect="1" noChangeArrowheads="1"/>
          </p:cNvPicPr>
          <p:nvPr/>
        </p:nvPicPr>
        <p:blipFill>
          <a:blip r:embed="rId5" cstate="print">
            <a:lum bright="20000" contrast="12000"/>
          </a:blip>
          <a:srcRect/>
          <a:stretch>
            <a:fillRect/>
          </a:stretch>
        </p:blipFill>
        <p:spPr bwMode="auto">
          <a:xfrm>
            <a:off x="1219200" y="3962400"/>
            <a:ext cx="3352800" cy="2514600"/>
          </a:xfrm>
          <a:prstGeom prst="rect">
            <a:avLst/>
          </a:prstGeom>
          <a:noFill/>
          <a:ln w="9525">
            <a:solidFill>
              <a:srgbClr val="000000"/>
            </a:solidFill>
            <a:miter lim="800000"/>
            <a:headEnd/>
            <a:tailEnd/>
          </a:ln>
        </p:spPr>
      </p:pic>
      <p:pic>
        <p:nvPicPr>
          <p:cNvPr id="49156" name="Picture 9" descr="lawn weeds 083"/>
          <p:cNvPicPr>
            <a:picLocks noChangeAspect="1" noChangeArrowheads="1"/>
          </p:cNvPicPr>
          <p:nvPr/>
        </p:nvPicPr>
        <p:blipFill>
          <a:blip r:embed="rId6" cstate="print">
            <a:lum bright="30000" contrast="12000"/>
          </a:blip>
          <a:srcRect/>
          <a:stretch>
            <a:fillRect/>
          </a:stretch>
        </p:blipFill>
        <p:spPr bwMode="auto">
          <a:xfrm>
            <a:off x="1219200" y="1371600"/>
            <a:ext cx="3352800" cy="2514600"/>
          </a:xfrm>
          <a:prstGeom prst="rect">
            <a:avLst/>
          </a:prstGeom>
          <a:noFill/>
          <a:ln w="9525">
            <a:solidFill>
              <a:srgbClr val="000000"/>
            </a:solidFill>
            <a:miter lim="800000"/>
            <a:headEnd/>
            <a:tailEnd/>
          </a:ln>
        </p:spPr>
      </p:pic>
      <p:sp>
        <p:nvSpPr>
          <p:cNvPr id="49157" name="Rectangle 2"/>
          <p:cNvSpPr>
            <a:spLocks noGrp="1" noChangeArrowheads="1"/>
          </p:cNvSpPr>
          <p:nvPr>
            <p:ph type="title" idx="4294967295"/>
          </p:nvPr>
        </p:nvSpPr>
        <p:spPr bwMode="auto">
          <a:xfrm>
            <a:off x="0" y="0"/>
            <a:ext cx="9144000" cy="1143000"/>
          </a:xfrm>
          <a:prstGeom prst="rect">
            <a:avLst/>
          </a:prstGeom>
          <a:noFill/>
          <a:ln>
            <a:miter lim="800000"/>
            <a:headEnd/>
            <a:tailEnd/>
          </a:ln>
        </p:spPr>
        <p:txBody>
          <a:bodyPr anchor="ctr"/>
          <a:lstStyle/>
          <a:p>
            <a:pPr eaLnBrk="1" hangingPunct="1"/>
            <a:r>
              <a:rPr lang="en-US" sz="4400">
                <a:latin typeface="Calibri" pitchFamily="34" charset="0"/>
              </a:rPr>
              <a:t>Weed Management Strategies</a:t>
            </a:r>
          </a:p>
        </p:txBody>
      </p:sp>
      <p:sp>
        <p:nvSpPr>
          <p:cNvPr id="49158" name="TextBox 6"/>
          <p:cNvSpPr txBox="1">
            <a:spLocks noChangeArrowheads="1"/>
          </p:cNvSpPr>
          <p:nvPr/>
        </p:nvSpPr>
        <p:spPr bwMode="auto">
          <a:xfrm>
            <a:off x="1219200" y="3516312"/>
            <a:ext cx="1547813" cy="369888"/>
          </a:xfrm>
          <a:prstGeom prst="rect">
            <a:avLst/>
          </a:prstGeom>
          <a:solidFill>
            <a:srgbClr val="000000">
              <a:alpha val="34000"/>
            </a:srgbClr>
          </a:solidFill>
          <a:ln w="9525">
            <a:noFill/>
            <a:miter lim="800000"/>
            <a:headEnd/>
            <a:tailEnd/>
          </a:ln>
        </p:spPr>
        <p:txBody>
          <a:bodyPr wrap="none">
            <a:spAutoFit/>
          </a:bodyPr>
          <a:lstStyle/>
          <a:p>
            <a:pPr eaLnBrk="0" hangingPunct="0"/>
            <a:r>
              <a:rPr lang="en-US" b="1" dirty="0">
                <a:latin typeface="Calibri" pitchFamily="34" charset="0"/>
              </a:rPr>
              <a:t>Canada thistle</a:t>
            </a:r>
          </a:p>
        </p:txBody>
      </p:sp>
      <p:sp>
        <p:nvSpPr>
          <p:cNvPr id="49159" name="TextBox 7"/>
          <p:cNvSpPr txBox="1">
            <a:spLocks noChangeArrowheads="1"/>
          </p:cNvSpPr>
          <p:nvPr/>
        </p:nvSpPr>
        <p:spPr bwMode="auto">
          <a:xfrm>
            <a:off x="4724400" y="3516312"/>
            <a:ext cx="1136650" cy="369888"/>
          </a:xfrm>
          <a:prstGeom prst="rect">
            <a:avLst/>
          </a:prstGeom>
          <a:solidFill>
            <a:srgbClr val="000000">
              <a:alpha val="34000"/>
            </a:srgbClr>
          </a:solidFill>
          <a:ln w="9525">
            <a:noFill/>
            <a:miter lim="800000"/>
            <a:headEnd/>
            <a:tailEnd/>
          </a:ln>
        </p:spPr>
        <p:txBody>
          <a:bodyPr wrap="none">
            <a:spAutoFit/>
          </a:bodyPr>
          <a:lstStyle/>
          <a:p>
            <a:pPr eaLnBrk="0" hangingPunct="0"/>
            <a:r>
              <a:rPr lang="en-US" b="1" dirty="0">
                <a:latin typeface="Calibri" pitchFamily="34" charset="0"/>
              </a:rPr>
              <a:t>Velvetleaf</a:t>
            </a:r>
          </a:p>
        </p:txBody>
      </p:sp>
      <p:sp>
        <p:nvSpPr>
          <p:cNvPr id="49160" name="TextBox 8"/>
          <p:cNvSpPr txBox="1">
            <a:spLocks noChangeArrowheads="1"/>
          </p:cNvSpPr>
          <p:nvPr/>
        </p:nvSpPr>
        <p:spPr bwMode="auto">
          <a:xfrm>
            <a:off x="1219200" y="6107668"/>
            <a:ext cx="1150828" cy="369332"/>
          </a:xfrm>
          <a:prstGeom prst="rect">
            <a:avLst/>
          </a:prstGeom>
          <a:solidFill>
            <a:srgbClr val="000000">
              <a:alpha val="34000"/>
            </a:srgbClr>
          </a:solidFill>
          <a:ln w="9525">
            <a:noFill/>
            <a:miter lim="800000"/>
            <a:headEnd/>
            <a:tailEnd/>
          </a:ln>
        </p:spPr>
        <p:txBody>
          <a:bodyPr wrap="none">
            <a:spAutoFit/>
          </a:bodyPr>
          <a:lstStyle/>
          <a:p>
            <a:pPr eaLnBrk="0" hangingPunct="0"/>
            <a:r>
              <a:rPr lang="en-US" b="1" dirty="0">
                <a:latin typeface="Calibri" pitchFamily="34" charset="0"/>
              </a:rPr>
              <a:t>Poison ivy</a:t>
            </a:r>
          </a:p>
        </p:txBody>
      </p:sp>
      <p:sp>
        <p:nvSpPr>
          <p:cNvPr id="49161" name="TextBox 9"/>
          <p:cNvSpPr txBox="1">
            <a:spLocks noChangeArrowheads="1"/>
          </p:cNvSpPr>
          <p:nvPr/>
        </p:nvSpPr>
        <p:spPr bwMode="auto">
          <a:xfrm>
            <a:off x="4724400" y="6107112"/>
            <a:ext cx="2133600" cy="369888"/>
          </a:xfrm>
          <a:prstGeom prst="rect">
            <a:avLst/>
          </a:prstGeom>
          <a:solidFill>
            <a:srgbClr val="000000">
              <a:alpha val="34000"/>
            </a:srgbClr>
          </a:solidFill>
          <a:ln w="9525">
            <a:noFill/>
            <a:miter lim="800000"/>
            <a:headEnd/>
            <a:tailEnd/>
          </a:ln>
        </p:spPr>
        <p:txBody>
          <a:bodyPr>
            <a:spAutoFit/>
          </a:bodyPr>
          <a:lstStyle/>
          <a:p>
            <a:pPr eaLnBrk="0" hangingPunct="0"/>
            <a:r>
              <a:rPr lang="en-US" b="1" dirty="0">
                <a:latin typeface="Calibri" pitchFamily="34" charset="0"/>
              </a:rPr>
              <a:t>Yellow </a:t>
            </a:r>
            <a:r>
              <a:rPr lang="en-US" b="1" dirty="0" err="1">
                <a:latin typeface="Calibri" pitchFamily="34" charset="0"/>
              </a:rPr>
              <a:t>nutsedge</a:t>
            </a:r>
            <a:endParaRPr lang="en-US" b="1" dirty="0">
              <a:latin typeface="Calibri" pitchFamily="34" charset="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416007"/>
            <a:ext cx="9144000" cy="1447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3489" name="Rectangle 2"/>
          <p:cNvSpPr>
            <a:spLocks noGrp="1" noChangeArrowheads="1"/>
          </p:cNvSpPr>
          <p:nvPr>
            <p:ph type="title" idx="4294967295"/>
          </p:nvPr>
        </p:nvSpPr>
        <p:spPr bwMode="auto">
          <a:xfrm>
            <a:off x="0" y="0"/>
            <a:ext cx="9144000" cy="1143000"/>
          </a:xfrm>
          <a:prstGeom prst="rect">
            <a:avLst/>
          </a:prstGeom>
          <a:noFill/>
          <a:ln>
            <a:miter lim="800000"/>
            <a:headEnd/>
            <a:tailEnd/>
          </a:ln>
        </p:spPr>
        <p:txBody>
          <a:bodyPr anchor="ctr"/>
          <a:lstStyle/>
          <a:p>
            <a:pPr eaLnBrk="1" hangingPunct="1"/>
            <a:r>
              <a:rPr lang="en-US" sz="4400">
                <a:latin typeface="Calibri" pitchFamily="34" charset="0"/>
              </a:rPr>
              <a:t>Summary</a:t>
            </a:r>
          </a:p>
        </p:txBody>
      </p:sp>
      <p:sp>
        <p:nvSpPr>
          <p:cNvPr id="4" name="Rectangle 3"/>
          <p:cNvSpPr txBox="1">
            <a:spLocks noChangeArrowheads="1"/>
          </p:cNvSpPr>
          <p:nvPr/>
        </p:nvSpPr>
        <p:spPr bwMode="auto">
          <a:xfrm>
            <a:off x="1066800" y="1676400"/>
            <a:ext cx="7543800" cy="3352800"/>
          </a:xfrm>
          <a:prstGeom prst="rect">
            <a:avLst/>
          </a:prstGeom>
          <a:noFill/>
          <a:ln>
            <a:miter lim="800000"/>
            <a:headEnd/>
            <a:tailEnd/>
          </a:ln>
        </p:spPr>
        <p:txBody>
          <a:bodyPr/>
          <a:lstStyle/>
          <a:p>
            <a:pPr marL="731520" lvl="1" indent="-274320">
              <a:lnSpc>
                <a:spcPct val="90000"/>
              </a:lnSpc>
              <a:spcBef>
                <a:spcPct val="20000"/>
              </a:spcBef>
              <a:buFont typeface="Arial" pitchFamily="34" charset="0"/>
              <a:buChar char="•"/>
              <a:defRPr/>
            </a:pPr>
            <a:r>
              <a:rPr lang="en-US" sz="3600" kern="0" dirty="0">
                <a:solidFill>
                  <a:srgbClr val="000000"/>
                </a:solidFill>
                <a:latin typeface="Calibri" pitchFamily="34" charset="0"/>
              </a:rPr>
              <a:t>Identify the weed</a:t>
            </a:r>
          </a:p>
          <a:p>
            <a:pPr marL="731520" lvl="1" indent="-274320">
              <a:lnSpc>
                <a:spcPct val="90000"/>
              </a:lnSpc>
              <a:spcBef>
                <a:spcPct val="20000"/>
              </a:spcBef>
              <a:buFont typeface="Arial" pitchFamily="34" charset="0"/>
              <a:buChar char="•"/>
              <a:defRPr/>
            </a:pPr>
            <a:r>
              <a:rPr lang="en-US" sz="3600" kern="0" dirty="0">
                <a:solidFill>
                  <a:srgbClr val="000000"/>
                </a:solidFill>
                <a:latin typeface="Calibri" pitchFamily="34" charset="0"/>
              </a:rPr>
              <a:t>Know the life cycle</a:t>
            </a:r>
          </a:p>
          <a:p>
            <a:pPr marL="731520" lvl="1" indent="-274320">
              <a:lnSpc>
                <a:spcPct val="90000"/>
              </a:lnSpc>
              <a:spcBef>
                <a:spcPct val="20000"/>
              </a:spcBef>
              <a:buFont typeface="Arial" pitchFamily="34" charset="0"/>
              <a:buChar char="•"/>
              <a:defRPr/>
            </a:pPr>
            <a:r>
              <a:rPr lang="en-US" sz="3600" kern="0" dirty="0">
                <a:solidFill>
                  <a:srgbClr val="000000"/>
                </a:solidFill>
                <a:latin typeface="Calibri" pitchFamily="34" charset="0"/>
              </a:rPr>
              <a:t>Use control strategies based on weed species, life cycle, crop, field or landscape situation, and the environment</a:t>
            </a:r>
          </a:p>
        </p:txBody>
      </p:sp>
      <p:pic>
        <p:nvPicPr>
          <p:cNvPr id="7" name="Picture 6"/>
          <p:cNvPicPr>
            <a:picLocks noChangeAspect="1" noChangeArrowheads="1"/>
          </p:cNvPicPr>
          <p:nvPr/>
        </p:nvPicPr>
        <p:blipFill>
          <a:blip r:embed="rId3" cstate="print"/>
          <a:srcRect/>
          <a:stretch>
            <a:fillRect/>
          </a:stretch>
        </p:blipFill>
        <p:spPr bwMode="auto">
          <a:xfrm>
            <a:off x="6972300" y="5600700"/>
            <a:ext cx="1257300" cy="952500"/>
          </a:xfrm>
          <a:prstGeom prst="rect">
            <a:avLst/>
          </a:prstGeom>
          <a:noFill/>
          <a:ln w="9525">
            <a:solidFill>
              <a:schemeClr val="tx1"/>
            </a:solidFill>
            <a:miter lim="800000"/>
            <a:headEnd/>
            <a:tailEnd/>
          </a:ln>
        </p:spPr>
      </p:pic>
      <p:pic>
        <p:nvPicPr>
          <p:cNvPr id="8" name="Picture 7" descr="C:\Users\ajsisson\Desktop\ISUEO_WordmarkColor.bmp"/>
          <p:cNvPicPr>
            <a:picLocks noChangeAspect="1" noChangeArrowheads="1"/>
          </p:cNvPicPr>
          <p:nvPr/>
        </p:nvPicPr>
        <p:blipFill rotWithShape="1">
          <a:blip r:embed="rId4">
            <a:extLst>
              <a:ext uri="{28A0092B-C50C-407E-A947-70E740481C1C}">
                <a14:useLocalDpi xmlns:a14="http://schemas.microsoft.com/office/drawing/2010/main" val="0"/>
              </a:ext>
            </a:extLst>
          </a:blip>
          <a:srcRect t="42071"/>
          <a:stretch/>
        </p:blipFill>
        <p:spPr bwMode="auto">
          <a:xfrm>
            <a:off x="685800" y="5726615"/>
            <a:ext cx="5562600" cy="8265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idx="4294967295"/>
          </p:nvPr>
        </p:nvSpPr>
        <p:spPr bwMode="auto">
          <a:xfrm>
            <a:off x="0" y="0"/>
            <a:ext cx="9144000" cy="1143000"/>
          </a:xfrm>
          <a:prstGeom prst="rect">
            <a:avLst/>
          </a:prstGeom>
          <a:noFill/>
          <a:ln>
            <a:miter lim="800000"/>
            <a:headEnd/>
            <a:tailEnd/>
          </a:ln>
        </p:spPr>
        <p:txBody>
          <a:bodyPr anchor="ctr"/>
          <a:lstStyle/>
          <a:p>
            <a:pPr eaLnBrk="1" hangingPunct="1"/>
            <a:r>
              <a:rPr lang="en-US" sz="4400">
                <a:latin typeface="Calibri" pitchFamily="34" charset="0"/>
              </a:rPr>
              <a:t>Definition</a:t>
            </a:r>
            <a:r>
              <a:rPr lang="en-US">
                <a:latin typeface="Calibri" pitchFamily="34" charset="0"/>
              </a:rPr>
              <a:t> of a Weed</a:t>
            </a:r>
          </a:p>
        </p:txBody>
      </p:sp>
      <p:sp>
        <p:nvSpPr>
          <p:cNvPr id="13314" name="Rectangle 3"/>
          <p:cNvSpPr>
            <a:spLocks noGrp="1" noChangeArrowheads="1"/>
          </p:cNvSpPr>
          <p:nvPr>
            <p:ph type="body" idx="4294967295"/>
          </p:nvPr>
        </p:nvSpPr>
        <p:spPr bwMode="auto">
          <a:xfrm>
            <a:off x="533400" y="1219200"/>
            <a:ext cx="7772400" cy="5029200"/>
          </a:xfrm>
          <a:prstGeom prst="rect">
            <a:avLst/>
          </a:prstGeom>
          <a:noFill/>
          <a:ln>
            <a:miter lim="800000"/>
            <a:headEnd/>
            <a:tailEnd/>
          </a:ln>
        </p:spPr>
        <p:txBody>
          <a:bodyPr/>
          <a:lstStyle/>
          <a:p>
            <a:pPr eaLnBrk="1" hangingPunct="1"/>
            <a:r>
              <a:rPr lang="en-US" sz="2400" dirty="0">
                <a:latin typeface="Calibri" pitchFamily="34" charset="0"/>
              </a:rPr>
              <a:t>A plant growing where it is not wanted </a:t>
            </a:r>
            <a:r>
              <a:rPr lang="en-US" sz="1800" dirty="0">
                <a:latin typeface="Calibri" pitchFamily="34" charset="0"/>
              </a:rPr>
              <a:t>(</a:t>
            </a:r>
            <a:r>
              <a:rPr lang="en-US" sz="1800" i="1" dirty="0">
                <a:latin typeface="Calibri" pitchFamily="34" charset="0"/>
              </a:rPr>
              <a:t>Oxford Dictionary</a:t>
            </a:r>
            <a:r>
              <a:rPr lang="en-US" sz="1800" dirty="0">
                <a:latin typeface="Calibri" pitchFamily="34" charset="0"/>
              </a:rPr>
              <a:t>)</a:t>
            </a:r>
            <a:endParaRPr lang="en-US" sz="2000" dirty="0">
              <a:latin typeface="Calibri" pitchFamily="34" charset="0"/>
            </a:endParaRPr>
          </a:p>
          <a:p>
            <a:pPr eaLnBrk="1" hangingPunct="1"/>
            <a:r>
              <a:rPr lang="en-US" sz="2400" dirty="0">
                <a:latin typeface="Calibri" pitchFamily="34" charset="0"/>
              </a:rPr>
              <a:t>Any plant or vegetation, excluding fungi, interfering with the objectives or requirements of people </a:t>
            </a:r>
            <a:br>
              <a:rPr lang="en-US" sz="2000" dirty="0">
                <a:latin typeface="Calibri" pitchFamily="34" charset="0"/>
              </a:rPr>
            </a:br>
            <a:r>
              <a:rPr lang="en-US" sz="1800" dirty="0">
                <a:latin typeface="Calibri" pitchFamily="34" charset="0"/>
              </a:rPr>
              <a:t>(</a:t>
            </a:r>
            <a:r>
              <a:rPr lang="en-US" sz="1800" i="1" dirty="0">
                <a:latin typeface="Calibri" pitchFamily="34" charset="0"/>
              </a:rPr>
              <a:t>European Weed Science Society</a:t>
            </a:r>
            <a:r>
              <a:rPr lang="en-US" sz="1800" dirty="0">
                <a:latin typeface="Calibri" pitchFamily="34" charset="0"/>
              </a:rPr>
              <a:t>)</a:t>
            </a:r>
          </a:p>
          <a:p>
            <a:pPr eaLnBrk="1" hangingPunct="1"/>
            <a:r>
              <a:rPr lang="en-US" sz="2400" dirty="0">
                <a:latin typeface="Calibri" pitchFamily="34" charset="0"/>
              </a:rPr>
              <a:t>A plant that is especially successful </a:t>
            </a:r>
            <a:br>
              <a:rPr lang="en-US" sz="2400" dirty="0">
                <a:latin typeface="Calibri" pitchFamily="34" charset="0"/>
              </a:rPr>
            </a:br>
            <a:r>
              <a:rPr lang="en-US" sz="2400" dirty="0">
                <a:latin typeface="Calibri" pitchFamily="34" charset="0"/>
              </a:rPr>
              <a:t>at colonizing and proliferating in </a:t>
            </a:r>
            <a:br>
              <a:rPr lang="en-US" sz="2400" dirty="0">
                <a:latin typeface="Calibri" pitchFamily="34" charset="0"/>
              </a:rPr>
            </a:br>
            <a:r>
              <a:rPr lang="en-US" sz="2400" dirty="0">
                <a:latin typeface="Calibri" pitchFamily="34" charset="0"/>
              </a:rPr>
              <a:t>disturbed sites</a:t>
            </a:r>
          </a:p>
        </p:txBody>
      </p:sp>
      <p:pic>
        <p:nvPicPr>
          <p:cNvPr id="2" name="Picture 1" descr="E:\Work backup\Images\07 Weeds\Scouringrush\scouring rush stems.JPG"/>
          <p:cNvPicPr>
            <a:picLocks noChangeAspect="1" noChangeArrowheads="1"/>
          </p:cNvPicPr>
          <p:nvPr/>
        </p:nvPicPr>
        <p:blipFill>
          <a:blip r:embed="rId3" cstate="print"/>
          <a:srcRect/>
          <a:stretch>
            <a:fillRect/>
          </a:stretch>
        </p:blipFill>
        <p:spPr bwMode="auto">
          <a:xfrm>
            <a:off x="1422414" y="4038600"/>
            <a:ext cx="3530586" cy="2647760"/>
          </a:xfrm>
          <a:prstGeom prst="rect">
            <a:avLst/>
          </a:prstGeom>
          <a:noFill/>
          <a:ln>
            <a:solidFill>
              <a:srgbClr val="000000"/>
            </a:solidFill>
          </a:ln>
        </p:spPr>
      </p:pic>
      <p:pic>
        <p:nvPicPr>
          <p:cNvPr id="3" name="Picture 2" descr="E:\Work backup\Images\07 Weeds\Scouringrush\Scouringrush in pots - St. Louis (5).jpg"/>
          <p:cNvPicPr>
            <a:picLocks noChangeAspect="1" noChangeArrowheads="1"/>
          </p:cNvPicPr>
          <p:nvPr/>
        </p:nvPicPr>
        <p:blipFill>
          <a:blip r:embed="rId4" cstate="print"/>
          <a:srcRect/>
          <a:stretch>
            <a:fillRect/>
          </a:stretch>
        </p:blipFill>
        <p:spPr bwMode="auto">
          <a:xfrm>
            <a:off x="5486400" y="2667000"/>
            <a:ext cx="2971800" cy="3962400"/>
          </a:xfrm>
          <a:prstGeom prst="rect">
            <a:avLst/>
          </a:prstGeom>
          <a:noFill/>
          <a:ln>
            <a:solidFill>
              <a:srgbClr val="000000"/>
            </a:solidFill>
          </a:ln>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idx="4294967295"/>
          </p:nvPr>
        </p:nvSpPr>
        <p:spPr bwMode="auto">
          <a:xfrm>
            <a:off x="0" y="0"/>
            <a:ext cx="9144000" cy="1143000"/>
          </a:xfrm>
          <a:prstGeom prst="rect">
            <a:avLst/>
          </a:prstGeom>
          <a:noFill/>
          <a:ln>
            <a:miter lim="800000"/>
            <a:headEnd/>
            <a:tailEnd/>
          </a:ln>
        </p:spPr>
        <p:txBody>
          <a:bodyPr anchor="ctr"/>
          <a:lstStyle/>
          <a:p>
            <a:pPr eaLnBrk="1" hangingPunct="1"/>
            <a:r>
              <a:rPr lang="en-US" sz="4400">
                <a:latin typeface="Calibri" pitchFamily="34" charset="0"/>
              </a:rPr>
              <a:t>First Steps in Weed Management</a:t>
            </a:r>
          </a:p>
        </p:txBody>
      </p:sp>
      <p:sp>
        <p:nvSpPr>
          <p:cNvPr id="15362" name="Rectangle 3"/>
          <p:cNvSpPr>
            <a:spLocks noGrp="1" noChangeArrowheads="1"/>
          </p:cNvSpPr>
          <p:nvPr>
            <p:ph type="body" idx="4294967295"/>
          </p:nvPr>
        </p:nvSpPr>
        <p:spPr bwMode="auto">
          <a:xfrm>
            <a:off x="838200" y="1447800"/>
            <a:ext cx="7696200" cy="4876800"/>
          </a:xfrm>
          <a:prstGeom prst="rect">
            <a:avLst/>
          </a:prstGeom>
          <a:noFill/>
          <a:ln>
            <a:miter lim="800000"/>
            <a:headEnd/>
            <a:tailEnd/>
          </a:ln>
        </p:spPr>
        <p:txBody>
          <a:bodyPr/>
          <a:lstStyle/>
          <a:p>
            <a:pPr eaLnBrk="1" hangingPunct="1">
              <a:spcBef>
                <a:spcPct val="0"/>
              </a:spcBef>
            </a:pPr>
            <a:r>
              <a:rPr lang="en-US" sz="3600" dirty="0">
                <a:latin typeface="Calibri" pitchFamily="34" charset="0"/>
              </a:rPr>
              <a:t>To effectively manage weeds you should know:</a:t>
            </a:r>
          </a:p>
          <a:p>
            <a:pPr lvl="1" eaLnBrk="1" hangingPunct="1">
              <a:spcBef>
                <a:spcPct val="0"/>
              </a:spcBef>
            </a:pPr>
            <a:r>
              <a:rPr lang="en-US" sz="3200" dirty="0">
                <a:latin typeface="Calibri" pitchFamily="34" charset="0"/>
              </a:rPr>
              <a:t>What weed you are dealing with – correct identification</a:t>
            </a:r>
          </a:p>
          <a:p>
            <a:pPr lvl="1" eaLnBrk="1" hangingPunct="1">
              <a:spcBef>
                <a:spcPct val="0"/>
              </a:spcBef>
            </a:pPr>
            <a:r>
              <a:rPr lang="en-US" sz="3200" dirty="0">
                <a:latin typeface="Calibri" pitchFamily="34" charset="0"/>
              </a:rPr>
              <a:t>Consider impact of the weed</a:t>
            </a:r>
          </a:p>
          <a:p>
            <a:pPr lvl="1" eaLnBrk="1" hangingPunct="1">
              <a:spcBef>
                <a:spcPct val="0"/>
              </a:spcBef>
            </a:pPr>
            <a:r>
              <a:rPr lang="en-US" sz="3200" dirty="0">
                <a:latin typeface="Calibri" pitchFamily="34" charset="0"/>
              </a:rPr>
              <a:t>Life cycle of the weed</a:t>
            </a:r>
            <a:br>
              <a:rPr lang="en-US" dirty="0">
                <a:latin typeface="Calibri" pitchFamily="34" charset="0"/>
              </a:rPr>
            </a:br>
            <a:endParaRPr lang="en-US" dirty="0">
              <a:latin typeface="Calibri" pitchFamily="34" charset="0"/>
            </a:endParaRPr>
          </a:p>
          <a:p>
            <a:pPr eaLnBrk="1" hangingPunct="1">
              <a:spcBef>
                <a:spcPct val="0"/>
              </a:spcBef>
            </a:pPr>
            <a:r>
              <a:rPr lang="en-US" sz="3600" dirty="0">
                <a:latin typeface="Calibri" pitchFamily="34" charset="0"/>
              </a:rPr>
              <a:t>Weed biology influences methods and optimum time for management strategies</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descr="S:\Weeds\foxtail\yellow foxtail\yellow foxtail young plant a.JPG"/>
          <p:cNvPicPr>
            <a:picLocks noChangeAspect="1" noChangeArrowheads="1"/>
          </p:cNvPicPr>
          <p:nvPr/>
        </p:nvPicPr>
        <p:blipFill>
          <a:blip r:embed="rId3" cstate="print"/>
          <a:srcRect/>
          <a:stretch>
            <a:fillRect/>
          </a:stretch>
        </p:blipFill>
        <p:spPr bwMode="auto">
          <a:xfrm>
            <a:off x="4648200" y="1295400"/>
            <a:ext cx="3352800" cy="2514600"/>
          </a:xfrm>
          <a:prstGeom prst="rect">
            <a:avLst/>
          </a:prstGeom>
          <a:noFill/>
          <a:ln w="9525">
            <a:solidFill>
              <a:srgbClr val="000000"/>
            </a:solidFill>
            <a:miter lim="800000"/>
            <a:headEnd/>
            <a:tailEnd/>
          </a:ln>
        </p:spPr>
      </p:pic>
      <p:sp>
        <p:nvSpPr>
          <p:cNvPr id="17410" name="Rectangle 2"/>
          <p:cNvSpPr>
            <a:spLocks noGrp="1" noChangeArrowheads="1"/>
          </p:cNvSpPr>
          <p:nvPr>
            <p:ph type="title" idx="4294967295"/>
          </p:nvPr>
        </p:nvSpPr>
        <p:spPr bwMode="auto">
          <a:xfrm>
            <a:off x="0" y="0"/>
            <a:ext cx="9144000" cy="1143000"/>
          </a:xfrm>
          <a:prstGeom prst="rect">
            <a:avLst/>
          </a:prstGeom>
          <a:noFill/>
          <a:ln>
            <a:miter lim="800000"/>
            <a:headEnd/>
            <a:tailEnd/>
          </a:ln>
        </p:spPr>
        <p:txBody>
          <a:bodyPr anchor="ctr"/>
          <a:lstStyle/>
          <a:p>
            <a:pPr eaLnBrk="1" hangingPunct="1"/>
            <a:r>
              <a:rPr lang="en-US" sz="4400">
                <a:latin typeface="Calibri" pitchFamily="34" charset="0"/>
              </a:rPr>
              <a:t>Weed Classification</a:t>
            </a:r>
          </a:p>
        </p:txBody>
      </p:sp>
      <p:sp>
        <p:nvSpPr>
          <p:cNvPr id="17411" name="Rectangle 3"/>
          <p:cNvSpPr>
            <a:spLocks noGrp="1" noChangeArrowheads="1"/>
          </p:cNvSpPr>
          <p:nvPr>
            <p:ph type="body" idx="4294967295"/>
          </p:nvPr>
        </p:nvSpPr>
        <p:spPr bwMode="auto">
          <a:xfrm>
            <a:off x="304800" y="1295400"/>
            <a:ext cx="5486400" cy="4572000"/>
          </a:xfrm>
          <a:prstGeom prst="rect">
            <a:avLst/>
          </a:prstGeom>
          <a:noFill/>
          <a:ln>
            <a:miter lim="800000"/>
            <a:headEnd/>
            <a:tailEnd/>
          </a:ln>
        </p:spPr>
        <p:txBody>
          <a:bodyPr/>
          <a:lstStyle/>
          <a:p>
            <a:pPr eaLnBrk="1" hangingPunct="1">
              <a:spcBef>
                <a:spcPts val="300"/>
              </a:spcBef>
            </a:pPr>
            <a:r>
              <a:rPr lang="en-US" sz="3600" dirty="0">
                <a:latin typeface="Calibri" pitchFamily="34" charset="0"/>
              </a:rPr>
              <a:t>Morphology</a:t>
            </a:r>
            <a:r>
              <a:rPr lang="en-US" dirty="0">
                <a:latin typeface="Calibri" pitchFamily="34" charset="0"/>
              </a:rPr>
              <a:t> </a:t>
            </a:r>
          </a:p>
          <a:p>
            <a:pPr lvl="1" eaLnBrk="1" hangingPunct="1">
              <a:spcBef>
                <a:spcPts val="300"/>
              </a:spcBef>
            </a:pPr>
            <a:r>
              <a:rPr lang="en-US" sz="3200" dirty="0">
                <a:latin typeface="Calibri" pitchFamily="34" charset="0"/>
              </a:rPr>
              <a:t>Structure and form</a:t>
            </a:r>
          </a:p>
          <a:p>
            <a:pPr eaLnBrk="1" hangingPunct="1">
              <a:spcBef>
                <a:spcPts val="300"/>
              </a:spcBef>
            </a:pPr>
            <a:r>
              <a:rPr lang="en-US" sz="3600" dirty="0">
                <a:latin typeface="Calibri" pitchFamily="34" charset="0"/>
              </a:rPr>
              <a:t>Life cycle</a:t>
            </a:r>
          </a:p>
          <a:p>
            <a:pPr lvl="1" eaLnBrk="1" hangingPunct="1">
              <a:spcBef>
                <a:spcPts val="300"/>
              </a:spcBef>
            </a:pPr>
            <a:r>
              <a:rPr lang="en-US" dirty="0">
                <a:latin typeface="Calibri" pitchFamily="34" charset="0"/>
              </a:rPr>
              <a:t> </a:t>
            </a:r>
            <a:r>
              <a:rPr lang="en-US" sz="3200" dirty="0">
                <a:latin typeface="Calibri" pitchFamily="34" charset="0"/>
              </a:rPr>
              <a:t>How it develops</a:t>
            </a:r>
          </a:p>
          <a:p>
            <a:pPr eaLnBrk="1" hangingPunct="1">
              <a:lnSpc>
                <a:spcPct val="150000"/>
              </a:lnSpc>
              <a:buFontTx/>
              <a:buNone/>
            </a:pPr>
            <a:endParaRPr lang="en-US" dirty="0">
              <a:latin typeface="Calibri" pitchFamily="34" charset="0"/>
            </a:endParaRPr>
          </a:p>
          <a:p>
            <a:pPr eaLnBrk="1" hangingPunct="1">
              <a:lnSpc>
                <a:spcPct val="150000"/>
              </a:lnSpc>
              <a:buFontTx/>
              <a:buNone/>
            </a:pPr>
            <a:endParaRPr lang="en-US" dirty="0">
              <a:latin typeface="Calibri" pitchFamily="34" charset="0"/>
            </a:endParaRPr>
          </a:p>
        </p:txBody>
      </p:sp>
      <p:pic>
        <p:nvPicPr>
          <p:cNvPr id="17412" name="Picture 5" descr="lyard problems 072"/>
          <p:cNvPicPr>
            <a:picLocks noChangeAspect="1" noChangeArrowheads="1"/>
          </p:cNvPicPr>
          <p:nvPr/>
        </p:nvPicPr>
        <p:blipFill>
          <a:blip r:embed="rId4" cstate="print"/>
          <a:srcRect/>
          <a:stretch>
            <a:fillRect/>
          </a:stretch>
        </p:blipFill>
        <p:spPr bwMode="auto">
          <a:xfrm>
            <a:off x="914400" y="3924300"/>
            <a:ext cx="3505200" cy="2628900"/>
          </a:xfrm>
          <a:prstGeom prst="rect">
            <a:avLst/>
          </a:prstGeom>
          <a:noFill/>
          <a:ln w="9525">
            <a:solidFill>
              <a:srgbClr val="000000"/>
            </a:solidFill>
            <a:miter lim="800000"/>
            <a:headEnd/>
            <a:tailEnd/>
          </a:ln>
        </p:spPr>
      </p:pic>
      <p:pic>
        <p:nvPicPr>
          <p:cNvPr id="17413" name="Picture 6" descr="lyard problems 026"/>
          <p:cNvPicPr>
            <a:picLocks noChangeAspect="1" noChangeArrowheads="1"/>
          </p:cNvPicPr>
          <p:nvPr/>
        </p:nvPicPr>
        <p:blipFill>
          <a:blip r:embed="rId5" cstate="print"/>
          <a:srcRect/>
          <a:stretch>
            <a:fillRect/>
          </a:stretch>
        </p:blipFill>
        <p:spPr bwMode="auto">
          <a:xfrm>
            <a:off x="4572000" y="3962400"/>
            <a:ext cx="3454400" cy="2590800"/>
          </a:xfrm>
          <a:prstGeom prst="rect">
            <a:avLst/>
          </a:prstGeom>
          <a:noFill/>
          <a:ln w="9525">
            <a:solidFill>
              <a:srgbClr val="000000"/>
            </a:solidFill>
            <a:miter lim="800000"/>
            <a:headEnd/>
            <a:tailEnd/>
          </a:ln>
        </p:spPr>
      </p:pic>
      <p:sp>
        <p:nvSpPr>
          <p:cNvPr id="17414" name="TextBox 6"/>
          <p:cNvSpPr txBox="1">
            <a:spLocks noChangeArrowheads="1"/>
          </p:cNvSpPr>
          <p:nvPr/>
        </p:nvSpPr>
        <p:spPr bwMode="auto">
          <a:xfrm>
            <a:off x="4648200" y="3440113"/>
            <a:ext cx="1460500" cy="369887"/>
          </a:xfrm>
          <a:prstGeom prst="rect">
            <a:avLst/>
          </a:prstGeom>
          <a:solidFill>
            <a:srgbClr val="000000">
              <a:alpha val="34000"/>
            </a:srgbClr>
          </a:solidFill>
          <a:ln w="9525">
            <a:noFill/>
            <a:miter lim="800000"/>
            <a:headEnd/>
            <a:tailEnd/>
          </a:ln>
        </p:spPr>
        <p:txBody>
          <a:bodyPr wrap="none">
            <a:spAutoFit/>
          </a:bodyPr>
          <a:lstStyle/>
          <a:p>
            <a:pPr eaLnBrk="0" hangingPunct="0"/>
            <a:r>
              <a:rPr lang="en-US" b="1" dirty="0">
                <a:latin typeface="Calibri" pitchFamily="34" charset="0"/>
              </a:rPr>
              <a:t>Yellow foxtail</a:t>
            </a:r>
          </a:p>
        </p:txBody>
      </p:sp>
      <p:sp>
        <p:nvSpPr>
          <p:cNvPr id="17415" name="TextBox 7"/>
          <p:cNvSpPr txBox="1">
            <a:spLocks noChangeArrowheads="1"/>
          </p:cNvSpPr>
          <p:nvPr/>
        </p:nvSpPr>
        <p:spPr bwMode="auto">
          <a:xfrm>
            <a:off x="4572000" y="6172200"/>
            <a:ext cx="1739900" cy="369888"/>
          </a:xfrm>
          <a:prstGeom prst="rect">
            <a:avLst/>
          </a:prstGeom>
          <a:solidFill>
            <a:srgbClr val="000000">
              <a:alpha val="34000"/>
            </a:srgbClr>
          </a:solidFill>
          <a:ln w="9525">
            <a:noFill/>
            <a:miter lim="800000"/>
            <a:headEnd/>
            <a:tailEnd/>
          </a:ln>
        </p:spPr>
        <p:txBody>
          <a:bodyPr wrap="none">
            <a:spAutoFit/>
          </a:bodyPr>
          <a:lstStyle/>
          <a:p>
            <a:pPr eaLnBrk="0" hangingPunct="0"/>
            <a:r>
              <a:rPr lang="en-US" b="1" dirty="0">
                <a:latin typeface="Calibri" pitchFamily="34" charset="0"/>
              </a:rPr>
              <a:t>Yellow </a:t>
            </a:r>
            <a:r>
              <a:rPr lang="en-US" b="1" dirty="0" err="1">
                <a:latin typeface="Calibri" pitchFamily="34" charset="0"/>
              </a:rPr>
              <a:t>nutsedge</a:t>
            </a:r>
            <a:endParaRPr lang="en-US" b="1" dirty="0">
              <a:latin typeface="Calibri" pitchFamily="34" charset="0"/>
            </a:endParaRPr>
          </a:p>
        </p:txBody>
      </p:sp>
      <p:sp>
        <p:nvSpPr>
          <p:cNvPr id="17416" name="TextBox 8"/>
          <p:cNvSpPr txBox="1">
            <a:spLocks noChangeArrowheads="1"/>
          </p:cNvSpPr>
          <p:nvPr/>
        </p:nvSpPr>
        <p:spPr bwMode="auto">
          <a:xfrm>
            <a:off x="914400" y="6183312"/>
            <a:ext cx="1233487" cy="369888"/>
          </a:xfrm>
          <a:prstGeom prst="rect">
            <a:avLst/>
          </a:prstGeom>
          <a:solidFill>
            <a:srgbClr val="000000">
              <a:alpha val="34000"/>
            </a:srgbClr>
          </a:solidFill>
          <a:ln w="9525">
            <a:noFill/>
            <a:miter lim="800000"/>
            <a:headEnd/>
            <a:tailEnd/>
          </a:ln>
        </p:spPr>
        <p:txBody>
          <a:bodyPr wrap="none">
            <a:spAutoFit/>
          </a:bodyPr>
          <a:lstStyle/>
          <a:p>
            <a:pPr eaLnBrk="0" hangingPunct="0"/>
            <a:r>
              <a:rPr lang="en-US" b="1" dirty="0">
                <a:latin typeface="Calibri" pitchFamily="34" charset="0"/>
              </a:rPr>
              <a:t>Ground ivy</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5"/>
          <p:cNvPicPr>
            <a:picLocks noChangeAspect="1" noChangeArrowheads="1"/>
          </p:cNvPicPr>
          <p:nvPr/>
        </p:nvPicPr>
        <p:blipFill>
          <a:blip r:embed="rId3" cstate="print"/>
          <a:srcRect/>
          <a:stretch>
            <a:fillRect/>
          </a:stretch>
        </p:blipFill>
        <p:spPr bwMode="auto">
          <a:xfrm>
            <a:off x="6019800" y="1447800"/>
            <a:ext cx="2255838" cy="2362200"/>
          </a:xfrm>
          <a:prstGeom prst="rect">
            <a:avLst/>
          </a:prstGeom>
          <a:noFill/>
          <a:ln w="9525">
            <a:solidFill>
              <a:srgbClr val="000000"/>
            </a:solidFill>
            <a:miter lim="800000"/>
            <a:headEnd/>
            <a:tailEnd/>
          </a:ln>
        </p:spPr>
      </p:pic>
      <p:sp>
        <p:nvSpPr>
          <p:cNvPr id="19458" name="Rectangle 2"/>
          <p:cNvSpPr>
            <a:spLocks noGrp="1" noChangeArrowheads="1"/>
          </p:cNvSpPr>
          <p:nvPr>
            <p:ph type="title" idx="4294967295"/>
          </p:nvPr>
        </p:nvSpPr>
        <p:spPr bwMode="auto">
          <a:xfrm>
            <a:off x="0" y="0"/>
            <a:ext cx="9144000" cy="1143000"/>
          </a:xfrm>
          <a:prstGeom prst="rect">
            <a:avLst/>
          </a:prstGeom>
          <a:noFill/>
          <a:ln>
            <a:miter lim="800000"/>
            <a:headEnd/>
            <a:tailEnd/>
          </a:ln>
        </p:spPr>
        <p:txBody>
          <a:bodyPr anchor="ctr"/>
          <a:lstStyle/>
          <a:p>
            <a:pPr eaLnBrk="1" hangingPunct="1"/>
            <a:r>
              <a:rPr lang="en-US" sz="4400">
                <a:latin typeface="Calibri" pitchFamily="34" charset="0"/>
              </a:rPr>
              <a:t>Weed Classification – Morphology</a:t>
            </a:r>
          </a:p>
        </p:txBody>
      </p:sp>
      <p:sp>
        <p:nvSpPr>
          <p:cNvPr id="19459" name="Rectangle 3"/>
          <p:cNvSpPr>
            <a:spLocks noGrp="1" noChangeArrowheads="1"/>
          </p:cNvSpPr>
          <p:nvPr>
            <p:ph type="body" idx="4294967295"/>
          </p:nvPr>
        </p:nvSpPr>
        <p:spPr bwMode="auto">
          <a:xfrm>
            <a:off x="381000" y="1447800"/>
            <a:ext cx="5410200" cy="5029200"/>
          </a:xfrm>
          <a:prstGeom prst="rect">
            <a:avLst/>
          </a:prstGeom>
          <a:noFill/>
          <a:ln>
            <a:miter lim="800000"/>
            <a:headEnd/>
            <a:tailEnd/>
          </a:ln>
        </p:spPr>
        <p:txBody>
          <a:bodyPr/>
          <a:lstStyle/>
          <a:p>
            <a:pPr eaLnBrk="1" hangingPunct="1"/>
            <a:r>
              <a:rPr lang="en-US" sz="3600">
                <a:latin typeface="Calibri" pitchFamily="34" charset="0"/>
              </a:rPr>
              <a:t>Monocotyledon – one cotyledon or one embryonic leaf</a:t>
            </a:r>
          </a:p>
          <a:p>
            <a:pPr lvl="1" eaLnBrk="1" hangingPunct="1"/>
            <a:r>
              <a:rPr lang="en-US" sz="3200">
                <a:latin typeface="Calibri" pitchFamily="34" charset="0"/>
              </a:rPr>
              <a:t>Grasses, sedges, rushes</a:t>
            </a:r>
          </a:p>
          <a:p>
            <a:pPr lvl="2" eaLnBrk="1" hangingPunct="1">
              <a:buFontTx/>
              <a:buNone/>
            </a:pPr>
            <a:endParaRPr lang="en-US">
              <a:latin typeface="Calibri" pitchFamily="34" charset="0"/>
            </a:endParaRPr>
          </a:p>
          <a:p>
            <a:pPr eaLnBrk="1" hangingPunct="1"/>
            <a:r>
              <a:rPr lang="en-US" sz="3600">
                <a:latin typeface="Calibri" pitchFamily="34" charset="0"/>
              </a:rPr>
              <a:t>Dicotyledon - two cotyledons</a:t>
            </a:r>
          </a:p>
          <a:p>
            <a:pPr lvl="1" eaLnBrk="1" hangingPunct="1"/>
            <a:r>
              <a:rPr lang="en-US" sz="3200">
                <a:latin typeface="Calibri" pitchFamily="34" charset="0"/>
              </a:rPr>
              <a:t>“Broadleaf” plants</a:t>
            </a:r>
          </a:p>
        </p:txBody>
      </p:sp>
      <p:pic>
        <p:nvPicPr>
          <p:cNvPr id="19460" name="Picture 6"/>
          <p:cNvPicPr>
            <a:picLocks noChangeAspect="1" noChangeArrowheads="1"/>
          </p:cNvPicPr>
          <p:nvPr/>
        </p:nvPicPr>
        <p:blipFill>
          <a:blip r:embed="rId4" cstate="print"/>
          <a:srcRect/>
          <a:stretch>
            <a:fillRect/>
          </a:stretch>
        </p:blipFill>
        <p:spPr bwMode="auto">
          <a:xfrm>
            <a:off x="6096000" y="4191000"/>
            <a:ext cx="2111375" cy="2133600"/>
          </a:xfrm>
          <a:prstGeom prst="rect">
            <a:avLst/>
          </a:prstGeom>
          <a:noFill/>
          <a:ln w="9525">
            <a:solidFill>
              <a:srgbClr val="000000"/>
            </a:solidFill>
            <a:miter lim="800000"/>
            <a:headEnd/>
            <a:tailEnd/>
          </a:ln>
        </p:spPr>
      </p:pic>
      <p:pic>
        <p:nvPicPr>
          <p:cNvPr id="19461" name="Picture 7" descr="BD21298_"/>
          <p:cNvPicPr>
            <a:picLocks noChangeAspect="1" noChangeArrowheads="1"/>
          </p:cNvPicPr>
          <p:nvPr/>
        </p:nvPicPr>
        <p:blipFill>
          <a:blip r:embed="rId5" cstate="print"/>
          <a:srcRect/>
          <a:stretch>
            <a:fillRect/>
          </a:stretch>
        </p:blipFill>
        <p:spPr bwMode="auto">
          <a:xfrm rot="-8949205">
            <a:off x="8104058" y="2344148"/>
            <a:ext cx="598488" cy="269875"/>
          </a:xfrm>
          <a:prstGeom prst="rect">
            <a:avLst/>
          </a:prstGeom>
          <a:noFill/>
          <a:ln w="9525">
            <a:noFill/>
            <a:miter lim="800000"/>
            <a:headEnd/>
            <a:tailEnd/>
          </a:ln>
        </p:spPr>
      </p:pic>
      <p:pic>
        <p:nvPicPr>
          <p:cNvPr id="19462" name="Picture 9" descr="BD21298_"/>
          <p:cNvPicPr>
            <a:picLocks noChangeAspect="1" noChangeArrowheads="1"/>
          </p:cNvPicPr>
          <p:nvPr/>
        </p:nvPicPr>
        <p:blipFill>
          <a:blip r:embed="rId5" cstate="print"/>
          <a:srcRect/>
          <a:stretch>
            <a:fillRect/>
          </a:stretch>
        </p:blipFill>
        <p:spPr bwMode="auto">
          <a:xfrm rot="-3280990">
            <a:off x="6212565" y="3663155"/>
            <a:ext cx="611188" cy="276225"/>
          </a:xfrm>
          <a:prstGeom prst="rect">
            <a:avLst/>
          </a:prstGeom>
          <a:noFill/>
          <a:ln w="9525">
            <a:noFill/>
            <a:miter lim="800000"/>
            <a:headEnd/>
            <a:tailEnd/>
          </a:ln>
        </p:spPr>
      </p:pic>
      <p:pic>
        <p:nvPicPr>
          <p:cNvPr id="19463" name="Picture 10" descr="BD21298_"/>
          <p:cNvPicPr>
            <a:picLocks noChangeAspect="1" noChangeArrowheads="1"/>
          </p:cNvPicPr>
          <p:nvPr/>
        </p:nvPicPr>
        <p:blipFill>
          <a:blip r:embed="rId5" cstate="print"/>
          <a:srcRect/>
          <a:stretch>
            <a:fillRect/>
          </a:stretch>
        </p:blipFill>
        <p:spPr bwMode="auto">
          <a:xfrm rot="-8037297">
            <a:off x="7092156" y="5666582"/>
            <a:ext cx="617537" cy="279400"/>
          </a:xfrm>
          <a:prstGeom prst="rect">
            <a:avLst/>
          </a:prstGeom>
          <a:noFill/>
          <a:ln w="9525">
            <a:noFill/>
            <a:miter lim="800000"/>
            <a:headEnd/>
            <a:tailEnd/>
          </a:ln>
        </p:spPr>
      </p:pic>
      <p:pic>
        <p:nvPicPr>
          <p:cNvPr id="19464" name="Picture 11" descr="BD21298_"/>
          <p:cNvPicPr>
            <a:picLocks noChangeAspect="1" noChangeArrowheads="1"/>
          </p:cNvPicPr>
          <p:nvPr/>
        </p:nvPicPr>
        <p:blipFill>
          <a:blip r:embed="rId5" cstate="print"/>
          <a:srcRect/>
          <a:stretch>
            <a:fillRect/>
          </a:stretch>
        </p:blipFill>
        <p:spPr bwMode="auto">
          <a:xfrm rot="3382175">
            <a:off x="6455568" y="4463257"/>
            <a:ext cx="620713" cy="279400"/>
          </a:xfrm>
          <a:prstGeom prst="rect">
            <a:avLst/>
          </a:prstGeom>
          <a:noFill/>
          <a:ln w="9525">
            <a:noFill/>
            <a:miter lim="800000"/>
            <a:headEnd/>
            <a:tailEnd/>
          </a:ln>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p:cNvPicPr>
            <a:picLocks noChangeAspect="1" noChangeArrowheads="1"/>
          </p:cNvPicPr>
          <p:nvPr/>
        </p:nvPicPr>
        <p:blipFill>
          <a:blip r:embed="rId3" cstate="print"/>
          <a:srcRect/>
          <a:stretch>
            <a:fillRect/>
          </a:stretch>
        </p:blipFill>
        <p:spPr bwMode="auto">
          <a:xfrm>
            <a:off x="4699000" y="3886200"/>
            <a:ext cx="3302000" cy="2476500"/>
          </a:xfrm>
          <a:prstGeom prst="rect">
            <a:avLst/>
          </a:prstGeom>
          <a:noFill/>
          <a:ln w="9525">
            <a:solidFill>
              <a:srgbClr val="000000"/>
            </a:solidFill>
            <a:miter lim="800000"/>
            <a:headEnd/>
            <a:tailEnd/>
          </a:ln>
        </p:spPr>
      </p:pic>
      <p:pic>
        <p:nvPicPr>
          <p:cNvPr id="21506" name="Picture 1" descr="S:\Weeds\velvetleaf\velvetleaf young plant.JPG"/>
          <p:cNvPicPr>
            <a:picLocks noChangeAspect="1" noChangeArrowheads="1"/>
          </p:cNvPicPr>
          <p:nvPr/>
        </p:nvPicPr>
        <p:blipFill>
          <a:blip r:embed="rId4" cstate="print"/>
          <a:srcRect l="17578"/>
          <a:stretch>
            <a:fillRect/>
          </a:stretch>
        </p:blipFill>
        <p:spPr bwMode="auto">
          <a:xfrm>
            <a:off x="5410200" y="1285875"/>
            <a:ext cx="2605087" cy="2371725"/>
          </a:xfrm>
          <a:prstGeom prst="rect">
            <a:avLst/>
          </a:prstGeom>
          <a:noFill/>
          <a:ln w="9525">
            <a:solidFill>
              <a:srgbClr val="000000"/>
            </a:solidFill>
            <a:miter lim="800000"/>
            <a:headEnd/>
            <a:tailEnd/>
          </a:ln>
        </p:spPr>
      </p:pic>
      <p:pic>
        <p:nvPicPr>
          <p:cNvPr id="21507" name="Picture 10" descr="S:\Weeds\foxtail\giant foxtail\giant foxtail plants a.JPG"/>
          <p:cNvPicPr>
            <a:picLocks noChangeAspect="1" noChangeArrowheads="1"/>
          </p:cNvPicPr>
          <p:nvPr/>
        </p:nvPicPr>
        <p:blipFill>
          <a:blip r:embed="rId5" cstate="print"/>
          <a:srcRect/>
          <a:stretch>
            <a:fillRect/>
          </a:stretch>
        </p:blipFill>
        <p:spPr bwMode="auto">
          <a:xfrm>
            <a:off x="1066800" y="3886200"/>
            <a:ext cx="3352800" cy="2514600"/>
          </a:xfrm>
          <a:prstGeom prst="rect">
            <a:avLst/>
          </a:prstGeom>
          <a:noFill/>
          <a:ln w="9525">
            <a:solidFill>
              <a:srgbClr val="000000"/>
            </a:solidFill>
            <a:miter lim="800000"/>
            <a:headEnd/>
            <a:tailEnd/>
          </a:ln>
        </p:spPr>
      </p:pic>
      <p:sp>
        <p:nvSpPr>
          <p:cNvPr id="21508" name="Rectangle 2"/>
          <p:cNvSpPr>
            <a:spLocks noGrp="1" noChangeArrowheads="1"/>
          </p:cNvSpPr>
          <p:nvPr>
            <p:ph type="title" idx="4294967295"/>
          </p:nvPr>
        </p:nvSpPr>
        <p:spPr bwMode="auto">
          <a:xfrm>
            <a:off x="0" y="0"/>
            <a:ext cx="9144000" cy="1143000"/>
          </a:xfrm>
          <a:prstGeom prst="rect">
            <a:avLst/>
          </a:prstGeom>
          <a:noFill/>
          <a:ln>
            <a:miter lim="800000"/>
            <a:headEnd/>
            <a:tailEnd/>
          </a:ln>
        </p:spPr>
        <p:txBody>
          <a:bodyPr anchor="ctr"/>
          <a:lstStyle/>
          <a:p>
            <a:pPr eaLnBrk="1" hangingPunct="1"/>
            <a:r>
              <a:rPr lang="en-US" sz="4400">
                <a:latin typeface="Calibri" pitchFamily="34" charset="0"/>
              </a:rPr>
              <a:t>Weed Classification – Life Cycle</a:t>
            </a:r>
          </a:p>
        </p:txBody>
      </p:sp>
      <p:sp>
        <p:nvSpPr>
          <p:cNvPr id="21509" name="Rectangle 3"/>
          <p:cNvSpPr>
            <a:spLocks noGrp="1" noChangeArrowheads="1"/>
          </p:cNvSpPr>
          <p:nvPr>
            <p:ph type="body" idx="4294967295"/>
          </p:nvPr>
        </p:nvSpPr>
        <p:spPr bwMode="auto">
          <a:xfrm>
            <a:off x="228600" y="1524000"/>
            <a:ext cx="5257800" cy="4114800"/>
          </a:xfrm>
          <a:prstGeom prst="rect">
            <a:avLst/>
          </a:prstGeom>
          <a:noFill/>
          <a:ln>
            <a:miter lim="800000"/>
            <a:headEnd/>
            <a:tailEnd/>
          </a:ln>
        </p:spPr>
        <p:txBody>
          <a:bodyPr/>
          <a:lstStyle/>
          <a:p>
            <a:pPr eaLnBrk="1" hangingPunct="1"/>
            <a:r>
              <a:rPr lang="en-US" sz="3600" dirty="0">
                <a:latin typeface="Calibri" pitchFamily="34" charset="0"/>
              </a:rPr>
              <a:t>Annuals</a:t>
            </a:r>
            <a:r>
              <a:rPr lang="en-US" sz="3000" dirty="0">
                <a:latin typeface="Calibri" pitchFamily="34" charset="0"/>
              </a:rPr>
              <a:t> </a:t>
            </a:r>
          </a:p>
          <a:p>
            <a:pPr lvl="1" eaLnBrk="1" hangingPunct="1"/>
            <a:r>
              <a:rPr lang="en-US" sz="3200" dirty="0">
                <a:latin typeface="Calibri" pitchFamily="34" charset="0"/>
              </a:rPr>
              <a:t>Complete their life cycle from seed to seed in less than 12 months</a:t>
            </a:r>
          </a:p>
          <a:p>
            <a:pPr eaLnBrk="1" hangingPunct="1"/>
            <a:endParaRPr lang="en-US" dirty="0">
              <a:latin typeface="Calibri" pitchFamily="34" charset="0"/>
            </a:endParaRPr>
          </a:p>
        </p:txBody>
      </p:sp>
      <p:sp>
        <p:nvSpPr>
          <p:cNvPr id="21510" name="TextBox 6"/>
          <p:cNvSpPr txBox="1">
            <a:spLocks noChangeArrowheads="1"/>
          </p:cNvSpPr>
          <p:nvPr/>
        </p:nvSpPr>
        <p:spPr bwMode="auto">
          <a:xfrm>
            <a:off x="5413375" y="3287712"/>
            <a:ext cx="1139825" cy="369888"/>
          </a:xfrm>
          <a:prstGeom prst="rect">
            <a:avLst/>
          </a:prstGeom>
          <a:solidFill>
            <a:srgbClr val="000000">
              <a:alpha val="34000"/>
            </a:srgbClr>
          </a:solidFill>
          <a:ln w="9525">
            <a:noFill/>
            <a:miter lim="800000"/>
            <a:headEnd/>
            <a:tailEnd/>
          </a:ln>
        </p:spPr>
        <p:txBody>
          <a:bodyPr wrap="none">
            <a:spAutoFit/>
          </a:bodyPr>
          <a:lstStyle/>
          <a:p>
            <a:pPr eaLnBrk="0" hangingPunct="0"/>
            <a:r>
              <a:rPr lang="en-US" b="1" dirty="0">
                <a:latin typeface="Calibri" pitchFamily="34" charset="0"/>
              </a:rPr>
              <a:t>Velvetleaf</a:t>
            </a:r>
          </a:p>
        </p:txBody>
      </p:sp>
      <p:sp>
        <p:nvSpPr>
          <p:cNvPr id="21511" name="TextBox 7"/>
          <p:cNvSpPr txBox="1">
            <a:spLocks noChangeArrowheads="1"/>
          </p:cNvSpPr>
          <p:nvPr/>
        </p:nvSpPr>
        <p:spPr bwMode="auto">
          <a:xfrm>
            <a:off x="1082675" y="6030912"/>
            <a:ext cx="1355725" cy="369888"/>
          </a:xfrm>
          <a:prstGeom prst="rect">
            <a:avLst/>
          </a:prstGeom>
          <a:solidFill>
            <a:srgbClr val="000000">
              <a:alpha val="34000"/>
            </a:srgbClr>
          </a:solidFill>
          <a:ln w="9525">
            <a:noFill/>
            <a:miter lim="800000"/>
            <a:headEnd/>
            <a:tailEnd/>
          </a:ln>
        </p:spPr>
        <p:txBody>
          <a:bodyPr wrap="none">
            <a:spAutoFit/>
          </a:bodyPr>
          <a:lstStyle/>
          <a:p>
            <a:pPr eaLnBrk="0" hangingPunct="0"/>
            <a:r>
              <a:rPr lang="en-US" b="1" dirty="0">
                <a:latin typeface="Calibri" pitchFamily="34" charset="0"/>
              </a:rPr>
              <a:t>Giant foxtail</a:t>
            </a:r>
          </a:p>
        </p:txBody>
      </p:sp>
      <p:sp>
        <p:nvSpPr>
          <p:cNvPr id="21512" name="TextBox 8"/>
          <p:cNvSpPr txBox="1">
            <a:spLocks noChangeArrowheads="1"/>
          </p:cNvSpPr>
          <p:nvPr/>
        </p:nvSpPr>
        <p:spPr bwMode="auto">
          <a:xfrm>
            <a:off x="4699000" y="6002972"/>
            <a:ext cx="1136650" cy="369888"/>
          </a:xfrm>
          <a:prstGeom prst="rect">
            <a:avLst/>
          </a:prstGeom>
          <a:solidFill>
            <a:srgbClr val="000000">
              <a:alpha val="34000"/>
            </a:srgbClr>
          </a:solidFill>
          <a:ln w="9525">
            <a:noFill/>
            <a:miter lim="800000"/>
            <a:headEnd/>
            <a:tailEnd/>
          </a:ln>
        </p:spPr>
        <p:txBody>
          <a:bodyPr wrap="none">
            <a:spAutoFit/>
          </a:bodyPr>
          <a:lstStyle/>
          <a:p>
            <a:pPr eaLnBrk="0" hangingPunct="0"/>
            <a:r>
              <a:rPr lang="en-US" b="1" dirty="0">
                <a:latin typeface="Calibri" pitchFamily="34" charset="0"/>
              </a:rPr>
              <a:t>Cocklebur</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descr="S:\Weeds\lambsquarters\common lambsquarters plant.jpg"/>
          <p:cNvPicPr>
            <a:picLocks noChangeAspect="1" noChangeArrowheads="1"/>
          </p:cNvPicPr>
          <p:nvPr/>
        </p:nvPicPr>
        <p:blipFill>
          <a:blip r:embed="rId3" cstate="print"/>
          <a:srcRect/>
          <a:stretch>
            <a:fillRect/>
          </a:stretch>
        </p:blipFill>
        <p:spPr bwMode="auto">
          <a:xfrm>
            <a:off x="5334000" y="1219200"/>
            <a:ext cx="3521075" cy="2640013"/>
          </a:xfrm>
          <a:prstGeom prst="rect">
            <a:avLst/>
          </a:prstGeom>
          <a:noFill/>
          <a:ln w="9525">
            <a:solidFill>
              <a:srgbClr val="000000"/>
            </a:solidFill>
            <a:miter lim="800000"/>
            <a:headEnd/>
            <a:tailEnd/>
          </a:ln>
        </p:spPr>
      </p:pic>
      <p:pic>
        <p:nvPicPr>
          <p:cNvPr id="23554" name="Picture 1"/>
          <p:cNvPicPr>
            <a:picLocks noChangeAspect="1" noChangeArrowheads="1"/>
          </p:cNvPicPr>
          <p:nvPr/>
        </p:nvPicPr>
        <p:blipFill>
          <a:blip r:embed="rId4" cstate="print"/>
          <a:srcRect/>
          <a:stretch>
            <a:fillRect/>
          </a:stretch>
        </p:blipFill>
        <p:spPr bwMode="auto">
          <a:xfrm>
            <a:off x="5334000" y="3981450"/>
            <a:ext cx="3505200" cy="2628900"/>
          </a:xfrm>
          <a:prstGeom prst="rect">
            <a:avLst/>
          </a:prstGeom>
          <a:noFill/>
          <a:ln w="9525">
            <a:solidFill>
              <a:srgbClr val="000000"/>
            </a:solidFill>
            <a:miter lim="800000"/>
            <a:headEnd/>
            <a:tailEnd/>
          </a:ln>
        </p:spPr>
      </p:pic>
      <p:sp>
        <p:nvSpPr>
          <p:cNvPr id="23555" name="Rectangle 2"/>
          <p:cNvSpPr>
            <a:spLocks noGrp="1" noChangeArrowheads="1"/>
          </p:cNvSpPr>
          <p:nvPr>
            <p:ph type="title" idx="4294967295"/>
          </p:nvPr>
        </p:nvSpPr>
        <p:spPr bwMode="auto">
          <a:xfrm>
            <a:off x="0" y="0"/>
            <a:ext cx="9144000" cy="1143000"/>
          </a:xfrm>
          <a:prstGeom prst="rect">
            <a:avLst/>
          </a:prstGeom>
          <a:noFill/>
          <a:ln>
            <a:miter lim="800000"/>
            <a:headEnd/>
            <a:tailEnd/>
          </a:ln>
        </p:spPr>
        <p:txBody>
          <a:bodyPr anchor="ctr"/>
          <a:lstStyle/>
          <a:p>
            <a:pPr eaLnBrk="1" hangingPunct="1"/>
            <a:r>
              <a:rPr lang="en-US" sz="4400" dirty="0">
                <a:latin typeface="Calibri" pitchFamily="34" charset="0"/>
              </a:rPr>
              <a:t>Summer Annuals</a:t>
            </a:r>
          </a:p>
        </p:txBody>
      </p:sp>
      <p:sp>
        <p:nvSpPr>
          <p:cNvPr id="23556" name="Rectangle 3"/>
          <p:cNvSpPr>
            <a:spLocks noGrp="1" noChangeArrowheads="1"/>
          </p:cNvSpPr>
          <p:nvPr>
            <p:ph type="body" sz="half" idx="4294967295"/>
          </p:nvPr>
        </p:nvSpPr>
        <p:spPr bwMode="auto">
          <a:xfrm>
            <a:off x="381000" y="1447800"/>
            <a:ext cx="4876800" cy="5083175"/>
          </a:xfrm>
          <a:prstGeom prst="rect">
            <a:avLst/>
          </a:prstGeom>
          <a:noFill/>
          <a:ln>
            <a:miter lim="800000"/>
            <a:headEnd/>
            <a:tailEnd/>
          </a:ln>
        </p:spPr>
        <p:txBody>
          <a:bodyPr/>
          <a:lstStyle/>
          <a:p>
            <a:pPr eaLnBrk="1" hangingPunct="1">
              <a:lnSpc>
                <a:spcPct val="90000"/>
              </a:lnSpc>
            </a:pPr>
            <a:r>
              <a:rPr lang="en-US" dirty="0">
                <a:latin typeface="Calibri" pitchFamily="34" charset="0"/>
              </a:rPr>
              <a:t>Seeds germinate in spring</a:t>
            </a:r>
          </a:p>
          <a:p>
            <a:pPr eaLnBrk="1" hangingPunct="1">
              <a:lnSpc>
                <a:spcPct val="90000"/>
              </a:lnSpc>
            </a:pPr>
            <a:r>
              <a:rPr lang="en-US" dirty="0">
                <a:latin typeface="Calibri" pitchFamily="34" charset="0"/>
              </a:rPr>
              <a:t>Flower in mid to late summer</a:t>
            </a:r>
          </a:p>
          <a:p>
            <a:pPr eaLnBrk="1" hangingPunct="1">
              <a:lnSpc>
                <a:spcPct val="90000"/>
              </a:lnSpc>
            </a:pPr>
            <a:r>
              <a:rPr lang="en-US" dirty="0">
                <a:latin typeface="Calibri" pitchFamily="34" charset="0"/>
              </a:rPr>
              <a:t>Produce seed in late summer or fall, then die </a:t>
            </a:r>
          </a:p>
          <a:p>
            <a:pPr eaLnBrk="1" hangingPunct="1">
              <a:lnSpc>
                <a:spcPct val="90000"/>
              </a:lnSpc>
            </a:pPr>
            <a:r>
              <a:rPr lang="en-US" dirty="0">
                <a:latin typeface="Calibri" pitchFamily="34" charset="0"/>
              </a:rPr>
              <a:t>Similar growing season to corn and soybean</a:t>
            </a:r>
          </a:p>
          <a:p>
            <a:pPr eaLnBrk="1" hangingPunct="1">
              <a:lnSpc>
                <a:spcPct val="90000"/>
              </a:lnSpc>
            </a:pPr>
            <a:r>
              <a:rPr lang="en-US" dirty="0">
                <a:solidFill>
                  <a:srgbClr val="000099"/>
                </a:solidFill>
                <a:latin typeface="Calibri" pitchFamily="34" charset="0"/>
              </a:rPr>
              <a:t>E.g., </a:t>
            </a:r>
            <a:r>
              <a:rPr lang="en-US" dirty="0" err="1">
                <a:solidFill>
                  <a:srgbClr val="000099"/>
                </a:solidFill>
                <a:latin typeface="Calibri" pitchFamily="34" charset="0"/>
              </a:rPr>
              <a:t>lambsquarters</a:t>
            </a:r>
            <a:r>
              <a:rPr lang="en-US" dirty="0">
                <a:solidFill>
                  <a:srgbClr val="000099"/>
                </a:solidFill>
                <a:latin typeface="Calibri" pitchFamily="34" charset="0"/>
              </a:rPr>
              <a:t>, foxtails, crabgrass, </a:t>
            </a:r>
            <a:r>
              <a:rPr lang="en-US" dirty="0" err="1">
                <a:solidFill>
                  <a:srgbClr val="000099"/>
                </a:solidFill>
                <a:latin typeface="Calibri" pitchFamily="34" charset="0"/>
              </a:rPr>
              <a:t>purslane</a:t>
            </a:r>
            <a:r>
              <a:rPr lang="en-US" dirty="0">
                <a:solidFill>
                  <a:srgbClr val="000099"/>
                </a:solidFill>
                <a:latin typeface="Calibri" pitchFamily="34" charset="0"/>
              </a:rPr>
              <a:t>, </a:t>
            </a:r>
            <a:r>
              <a:rPr lang="en-US" dirty="0" err="1">
                <a:solidFill>
                  <a:srgbClr val="000099"/>
                </a:solidFill>
                <a:latin typeface="Calibri" pitchFamily="34" charset="0"/>
              </a:rPr>
              <a:t>waterhemp</a:t>
            </a:r>
            <a:endParaRPr lang="en-US" dirty="0">
              <a:solidFill>
                <a:srgbClr val="000099"/>
              </a:solidFill>
              <a:latin typeface="Calibri" pitchFamily="34" charset="0"/>
            </a:endParaRPr>
          </a:p>
        </p:txBody>
      </p:sp>
      <p:sp>
        <p:nvSpPr>
          <p:cNvPr id="23557" name="Rectangle 4"/>
          <p:cNvSpPr>
            <a:spLocks noChangeArrowheads="1"/>
          </p:cNvSpPr>
          <p:nvPr/>
        </p:nvSpPr>
        <p:spPr bwMode="auto">
          <a:xfrm>
            <a:off x="2011363" y="1954213"/>
            <a:ext cx="9144000" cy="369887"/>
          </a:xfrm>
          <a:prstGeom prst="rect">
            <a:avLst/>
          </a:prstGeom>
          <a:noFill/>
          <a:ln w="12700">
            <a:noFill/>
            <a:miter lim="800000"/>
            <a:headEnd type="none" w="sm" len="sm"/>
            <a:tailEnd type="none" w="sm" len="sm"/>
          </a:ln>
        </p:spPr>
        <p:txBody>
          <a:bodyPr>
            <a:spAutoFit/>
          </a:bodyPr>
          <a:lstStyle/>
          <a:p>
            <a:pPr eaLnBrk="0" hangingPunct="0"/>
            <a:endParaRPr lang="en-US">
              <a:latin typeface="Calibri" pitchFamily="34" charset="0"/>
            </a:endParaRPr>
          </a:p>
        </p:txBody>
      </p:sp>
      <p:sp>
        <p:nvSpPr>
          <p:cNvPr id="23558" name="TextBox 6"/>
          <p:cNvSpPr txBox="1">
            <a:spLocks noChangeArrowheads="1"/>
          </p:cNvSpPr>
          <p:nvPr/>
        </p:nvSpPr>
        <p:spPr bwMode="auto">
          <a:xfrm>
            <a:off x="5334000" y="3505200"/>
            <a:ext cx="1643063" cy="369888"/>
          </a:xfrm>
          <a:prstGeom prst="rect">
            <a:avLst/>
          </a:prstGeom>
          <a:solidFill>
            <a:srgbClr val="000000">
              <a:alpha val="34000"/>
            </a:srgbClr>
          </a:solidFill>
          <a:ln w="9525">
            <a:noFill/>
            <a:miter lim="800000"/>
            <a:headEnd/>
            <a:tailEnd/>
          </a:ln>
        </p:spPr>
        <p:txBody>
          <a:bodyPr wrap="square">
            <a:spAutoFit/>
          </a:bodyPr>
          <a:lstStyle/>
          <a:p>
            <a:pPr eaLnBrk="0" hangingPunct="0"/>
            <a:r>
              <a:rPr lang="en-US" b="1" dirty="0" err="1">
                <a:latin typeface="Calibri" pitchFamily="34" charset="0"/>
              </a:rPr>
              <a:t>Lambsquarters</a:t>
            </a:r>
            <a:endParaRPr lang="en-US" b="1" dirty="0">
              <a:latin typeface="Calibri" pitchFamily="34" charset="0"/>
            </a:endParaRPr>
          </a:p>
        </p:txBody>
      </p:sp>
      <p:sp>
        <p:nvSpPr>
          <p:cNvPr id="23559" name="TextBox 7"/>
          <p:cNvSpPr txBox="1">
            <a:spLocks noChangeArrowheads="1"/>
          </p:cNvSpPr>
          <p:nvPr/>
        </p:nvSpPr>
        <p:spPr bwMode="auto">
          <a:xfrm>
            <a:off x="5334000" y="3962400"/>
            <a:ext cx="1643063" cy="369888"/>
          </a:xfrm>
          <a:prstGeom prst="rect">
            <a:avLst/>
          </a:prstGeom>
          <a:solidFill>
            <a:srgbClr val="000000">
              <a:alpha val="34000"/>
            </a:srgbClr>
          </a:solidFill>
          <a:ln w="9525">
            <a:noFill/>
            <a:miter lim="800000"/>
            <a:headEnd/>
            <a:tailEnd/>
          </a:ln>
        </p:spPr>
        <p:txBody>
          <a:bodyPr wrap="none">
            <a:spAutoFit/>
          </a:bodyPr>
          <a:lstStyle/>
          <a:p>
            <a:pPr eaLnBrk="0" hangingPunct="0"/>
            <a:r>
              <a:rPr lang="en-US" b="1" dirty="0">
                <a:latin typeface="Calibri" pitchFamily="34" charset="0"/>
              </a:rPr>
              <a:t>Large crabgrass</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ajsisson\Desktop\Picture1.png"/>
          <p:cNvPicPr>
            <a:picLocks noChangeAspect="1" noChangeArrowheads="1"/>
          </p:cNvPicPr>
          <p:nvPr/>
        </p:nvPicPr>
        <p:blipFill>
          <a:blip r:embed="rId3"/>
          <a:srcRect/>
          <a:stretch>
            <a:fillRect/>
          </a:stretch>
        </p:blipFill>
        <p:spPr bwMode="auto">
          <a:xfrm>
            <a:off x="5641975" y="4227513"/>
            <a:ext cx="3121025" cy="2249487"/>
          </a:xfrm>
          <a:prstGeom prst="rect">
            <a:avLst/>
          </a:prstGeom>
          <a:noFill/>
          <a:ln>
            <a:solidFill>
              <a:srgbClr val="000000"/>
            </a:solidFill>
          </a:ln>
        </p:spPr>
      </p:pic>
      <p:pic>
        <p:nvPicPr>
          <p:cNvPr id="1028" name="Picture 4" descr="S:\Weeds\Weed guide - CSI\New Folder\pennycress\pennycress.JPG"/>
          <p:cNvPicPr>
            <a:picLocks noChangeAspect="1" noChangeArrowheads="1"/>
          </p:cNvPicPr>
          <p:nvPr/>
        </p:nvPicPr>
        <p:blipFill>
          <a:blip r:embed="rId4" cstate="print"/>
          <a:srcRect t="3125" b="4688"/>
          <a:stretch>
            <a:fillRect/>
          </a:stretch>
        </p:blipFill>
        <p:spPr bwMode="auto">
          <a:xfrm>
            <a:off x="6096000" y="1295400"/>
            <a:ext cx="2289175" cy="2790825"/>
          </a:xfrm>
          <a:prstGeom prst="rect">
            <a:avLst/>
          </a:prstGeom>
          <a:noFill/>
          <a:ln w="9525">
            <a:solidFill>
              <a:srgbClr val="000000"/>
            </a:solidFill>
            <a:miter lim="800000"/>
            <a:headEnd/>
            <a:tailEnd/>
          </a:ln>
        </p:spPr>
      </p:pic>
      <p:sp>
        <p:nvSpPr>
          <p:cNvPr id="1029" name="Rectangle 4"/>
          <p:cNvSpPr>
            <a:spLocks noGrp="1" noChangeArrowheads="1"/>
          </p:cNvSpPr>
          <p:nvPr>
            <p:ph type="title" idx="4294967295"/>
          </p:nvPr>
        </p:nvSpPr>
        <p:spPr bwMode="auto">
          <a:xfrm>
            <a:off x="0" y="0"/>
            <a:ext cx="9144000" cy="1143000"/>
          </a:xfrm>
          <a:prstGeom prst="rect">
            <a:avLst/>
          </a:prstGeom>
          <a:noFill/>
          <a:ln>
            <a:miter lim="800000"/>
            <a:headEnd/>
            <a:tailEnd/>
          </a:ln>
        </p:spPr>
        <p:txBody>
          <a:bodyPr anchor="ctr"/>
          <a:lstStyle/>
          <a:p>
            <a:pPr eaLnBrk="1" hangingPunct="1"/>
            <a:r>
              <a:rPr lang="en-US" sz="4400" dirty="0">
                <a:latin typeface="Calibri" pitchFamily="34" charset="0"/>
              </a:rPr>
              <a:t>Winter Annuals</a:t>
            </a:r>
          </a:p>
        </p:txBody>
      </p:sp>
      <p:sp>
        <p:nvSpPr>
          <p:cNvPr id="1030" name="Rectangle 5"/>
          <p:cNvSpPr>
            <a:spLocks noGrp="1" noChangeArrowheads="1"/>
          </p:cNvSpPr>
          <p:nvPr>
            <p:ph type="body" sz="half" idx="4294967295"/>
          </p:nvPr>
        </p:nvSpPr>
        <p:spPr bwMode="auto">
          <a:xfrm>
            <a:off x="533400" y="1524000"/>
            <a:ext cx="4876800" cy="4876800"/>
          </a:xfrm>
          <a:prstGeom prst="rect">
            <a:avLst/>
          </a:prstGeom>
          <a:noFill/>
          <a:ln>
            <a:miter lim="800000"/>
            <a:headEnd/>
            <a:tailEnd/>
          </a:ln>
        </p:spPr>
        <p:txBody>
          <a:bodyPr/>
          <a:lstStyle/>
          <a:p>
            <a:pPr eaLnBrk="1" hangingPunct="1"/>
            <a:r>
              <a:rPr lang="en-US" dirty="0">
                <a:latin typeface="Calibri" pitchFamily="34" charset="0"/>
              </a:rPr>
              <a:t>Germinate in late summer or fall</a:t>
            </a:r>
          </a:p>
          <a:p>
            <a:pPr eaLnBrk="1" hangingPunct="1"/>
            <a:r>
              <a:rPr lang="en-US" dirty="0">
                <a:latin typeface="Calibri" pitchFamily="34" charset="0"/>
              </a:rPr>
              <a:t>Dormant over winter </a:t>
            </a:r>
          </a:p>
          <a:p>
            <a:pPr eaLnBrk="1" hangingPunct="1"/>
            <a:r>
              <a:rPr lang="en-US" dirty="0">
                <a:latin typeface="Calibri" pitchFamily="34" charset="0"/>
              </a:rPr>
              <a:t>Flower and produce seed in mid to late spring</a:t>
            </a:r>
          </a:p>
          <a:p>
            <a:pPr eaLnBrk="1" hangingPunct="1"/>
            <a:r>
              <a:rPr lang="en-US" dirty="0">
                <a:latin typeface="Calibri" pitchFamily="34" charset="0"/>
              </a:rPr>
              <a:t>Die in summer</a:t>
            </a:r>
          </a:p>
          <a:p>
            <a:pPr eaLnBrk="1" hangingPunct="1"/>
            <a:r>
              <a:rPr lang="en-US" dirty="0">
                <a:solidFill>
                  <a:srgbClr val="000099"/>
                </a:solidFill>
                <a:latin typeface="Calibri" pitchFamily="34" charset="0"/>
              </a:rPr>
              <a:t>E.g., shepherd’s purse, chickweed, pennycress, speedwells</a:t>
            </a:r>
          </a:p>
        </p:txBody>
      </p:sp>
      <p:sp>
        <p:nvSpPr>
          <p:cNvPr id="1031" name="TextBox 6"/>
          <p:cNvSpPr txBox="1">
            <a:spLocks noChangeArrowheads="1"/>
          </p:cNvSpPr>
          <p:nvPr/>
        </p:nvSpPr>
        <p:spPr bwMode="auto">
          <a:xfrm>
            <a:off x="5638800" y="6096000"/>
            <a:ext cx="1216025" cy="369888"/>
          </a:xfrm>
          <a:prstGeom prst="rect">
            <a:avLst/>
          </a:prstGeom>
          <a:solidFill>
            <a:srgbClr val="000000">
              <a:alpha val="34000"/>
            </a:srgbClr>
          </a:solidFill>
          <a:ln w="9525">
            <a:noFill/>
            <a:miter lim="800000"/>
            <a:headEnd/>
            <a:tailEnd/>
          </a:ln>
        </p:spPr>
        <p:txBody>
          <a:bodyPr wrap="none">
            <a:spAutoFit/>
          </a:bodyPr>
          <a:lstStyle/>
          <a:p>
            <a:pPr eaLnBrk="0" hangingPunct="0"/>
            <a:r>
              <a:rPr lang="en-US" b="1" dirty="0">
                <a:latin typeface="Calibri" pitchFamily="34" charset="0"/>
              </a:rPr>
              <a:t>Chickweed</a:t>
            </a:r>
          </a:p>
        </p:txBody>
      </p:sp>
      <p:sp>
        <p:nvSpPr>
          <p:cNvPr id="1032" name="TextBox 8"/>
          <p:cNvSpPr txBox="1">
            <a:spLocks noChangeArrowheads="1"/>
          </p:cNvSpPr>
          <p:nvPr/>
        </p:nvSpPr>
        <p:spPr bwMode="auto">
          <a:xfrm>
            <a:off x="6096000" y="1295400"/>
            <a:ext cx="1676400" cy="369888"/>
          </a:xfrm>
          <a:prstGeom prst="rect">
            <a:avLst/>
          </a:prstGeom>
          <a:solidFill>
            <a:srgbClr val="000000">
              <a:alpha val="34000"/>
            </a:srgbClr>
          </a:solidFill>
          <a:ln w="9525">
            <a:noFill/>
            <a:miter lim="800000"/>
            <a:headEnd/>
            <a:tailEnd/>
          </a:ln>
        </p:spPr>
        <p:txBody>
          <a:bodyPr>
            <a:spAutoFit/>
          </a:bodyPr>
          <a:lstStyle/>
          <a:p>
            <a:pPr eaLnBrk="0" hangingPunct="0"/>
            <a:r>
              <a:rPr lang="en-US" b="1" dirty="0">
                <a:latin typeface="Calibri" pitchFamily="34" charset="0"/>
              </a:rPr>
              <a:t>Pennycress</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S:\Weeds\DSCN4538.JPG"/>
          <p:cNvPicPr>
            <a:picLocks noChangeAspect="1" noChangeArrowheads="1"/>
          </p:cNvPicPr>
          <p:nvPr/>
        </p:nvPicPr>
        <p:blipFill>
          <a:blip r:embed="rId3" cstate="print">
            <a:lum bright="2000" contrast="10000"/>
          </a:blip>
          <a:srcRect/>
          <a:stretch>
            <a:fillRect/>
          </a:stretch>
        </p:blipFill>
        <p:spPr bwMode="auto">
          <a:xfrm>
            <a:off x="5105400" y="1257300"/>
            <a:ext cx="3505200" cy="2628900"/>
          </a:xfrm>
          <a:prstGeom prst="rect">
            <a:avLst/>
          </a:prstGeom>
          <a:noFill/>
          <a:ln w="9525">
            <a:solidFill>
              <a:srgbClr val="000000"/>
            </a:solidFill>
            <a:miter lim="800000"/>
            <a:headEnd/>
            <a:tailEnd/>
          </a:ln>
        </p:spPr>
      </p:pic>
      <p:pic>
        <p:nvPicPr>
          <p:cNvPr id="28674" name="Picture 14" descr="roadside weeds 004"/>
          <p:cNvPicPr>
            <a:picLocks noChangeAspect="1" noChangeArrowheads="1"/>
          </p:cNvPicPr>
          <p:nvPr/>
        </p:nvPicPr>
        <p:blipFill>
          <a:blip r:embed="rId4" cstate="print"/>
          <a:srcRect/>
          <a:stretch>
            <a:fillRect/>
          </a:stretch>
        </p:blipFill>
        <p:spPr bwMode="auto">
          <a:xfrm>
            <a:off x="5105400" y="4000500"/>
            <a:ext cx="3505200" cy="2628900"/>
          </a:xfrm>
          <a:prstGeom prst="rect">
            <a:avLst/>
          </a:prstGeom>
          <a:noFill/>
          <a:ln w="9525">
            <a:solidFill>
              <a:srgbClr val="000000"/>
            </a:solidFill>
            <a:miter lim="800000"/>
            <a:headEnd/>
            <a:tailEnd/>
          </a:ln>
        </p:spPr>
      </p:pic>
      <p:pic>
        <p:nvPicPr>
          <p:cNvPr id="28675" name="Picture 10" descr="weeds garden 021"/>
          <p:cNvPicPr>
            <a:picLocks noChangeAspect="1" noChangeArrowheads="1"/>
          </p:cNvPicPr>
          <p:nvPr/>
        </p:nvPicPr>
        <p:blipFill>
          <a:blip r:embed="rId5" cstate="print"/>
          <a:srcRect/>
          <a:stretch>
            <a:fillRect/>
          </a:stretch>
        </p:blipFill>
        <p:spPr bwMode="auto">
          <a:xfrm>
            <a:off x="1143000" y="4400550"/>
            <a:ext cx="2971800" cy="2228850"/>
          </a:xfrm>
          <a:prstGeom prst="rect">
            <a:avLst/>
          </a:prstGeom>
          <a:noFill/>
          <a:ln w="9525">
            <a:solidFill>
              <a:srgbClr val="000000"/>
            </a:solidFill>
            <a:miter lim="800000"/>
            <a:headEnd/>
            <a:tailEnd/>
          </a:ln>
        </p:spPr>
      </p:pic>
      <p:sp>
        <p:nvSpPr>
          <p:cNvPr id="28676" name="Rectangle 2"/>
          <p:cNvSpPr>
            <a:spLocks noGrp="1" noChangeArrowheads="1"/>
          </p:cNvSpPr>
          <p:nvPr>
            <p:ph type="title" idx="4294967295"/>
          </p:nvPr>
        </p:nvSpPr>
        <p:spPr bwMode="auto">
          <a:xfrm>
            <a:off x="0" y="0"/>
            <a:ext cx="9144000" cy="1143000"/>
          </a:xfrm>
          <a:prstGeom prst="rect">
            <a:avLst/>
          </a:prstGeom>
          <a:noFill/>
          <a:ln>
            <a:miter lim="800000"/>
            <a:headEnd/>
            <a:tailEnd/>
          </a:ln>
        </p:spPr>
        <p:txBody>
          <a:bodyPr anchor="ctr"/>
          <a:lstStyle/>
          <a:p>
            <a:pPr eaLnBrk="1" hangingPunct="1"/>
            <a:r>
              <a:rPr lang="en-US" sz="4400">
                <a:latin typeface="Calibri" pitchFamily="34" charset="0"/>
              </a:rPr>
              <a:t>Biennials</a:t>
            </a:r>
          </a:p>
        </p:txBody>
      </p:sp>
      <p:sp>
        <p:nvSpPr>
          <p:cNvPr id="28677" name="Rectangle 3"/>
          <p:cNvSpPr>
            <a:spLocks noGrp="1" noChangeArrowheads="1"/>
          </p:cNvSpPr>
          <p:nvPr>
            <p:ph type="body" idx="4294967295"/>
          </p:nvPr>
        </p:nvSpPr>
        <p:spPr bwMode="auto">
          <a:xfrm>
            <a:off x="533400" y="1219200"/>
            <a:ext cx="4648200" cy="5334000"/>
          </a:xfrm>
          <a:prstGeom prst="rect">
            <a:avLst/>
          </a:prstGeom>
          <a:noFill/>
          <a:ln>
            <a:miter lim="800000"/>
            <a:headEnd/>
            <a:tailEnd/>
          </a:ln>
        </p:spPr>
        <p:txBody>
          <a:bodyPr/>
          <a:lstStyle/>
          <a:p>
            <a:pPr eaLnBrk="1" hangingPunct="1"/>
            <a:r>
              <a:rPr lang="en-US" dirty="0">
                <a:latin typeface="Calibri" pitchFamily="34" charset="0"/>
              </a:rPr>
              <a:t>Complete life cycle in </a:t>
            </a:r>
            <a:r>
              <a:rPr lang="en-US" u="sng" dirty="0">
                <a:latin typeface="Calibri" pitchFamily="34" charset="0"/>
              </a:rPr>
              <a:t>two</a:t>
            </a:r>
            <a:r>
              <a:rPr lang="en-US" dirty="0">
                <a:latin typeface="Calibri" pitchFamily="34" charset="0"/>
              </a:rPr>
              <a:t> years</a:t>
            </a:r>
          </a:p>
          <a:p>
            <a:pPr eaLnBrk="1" hangingPunct="1"/>
            <a:r>
              <a:rPr lang="en-US" dirty="0">
                <a:latin typeface="Calibri" pitchFamily="34" charset="0"/>
              </a:rPr>
              <a:t>Germinate and form basal rosette first year, remain vegetative and store food for winter</a:t>
            </a:r>
          </a:p>
        </p:txBody>
      </p:sp>
      <p:sp>
        <p:nvSpPr>
          <p:cNvPr id="28678" name="TextBox 6"/>
          <p:cNvSpPr txBox="1">
            <a:spLocks noChangeArrowheads="1"/>
          </p:cNvSpPr>
          <p:nvPr/>
        </p:nvSpPr>
        <p:spPr bwMode="auto">
          <a:xfrm>
            <a:off x="5105400" y="3516312"/>
            <a:ext cx="1365250" cy="369888"/>
          </a:xfrm>
          <a:prstGeom prst="rect">
            <a:avLst/>
          </a:prstGeom>
          <a:solidFill>
            <a:srgbClr val="000000">
              <a:alpha val="34000"/>
            </a:srgbClr>
          </a:solidFill>
          <a:ln w="9525">
            <a:noFill/>
            <a:miter lim="800000"/>
            <a:headEnd/>
            <a:tailEnd/>
          </a:ln>
        </p:spPr>
        <p:txBody>
          <a:bodyPr wrap="none">
            <a:spAutoFit/>
          </a:bodyPr>
          <a:lstStyle/>
          <a:p>
            <a:pPr eaLnBrk="0" hangingPunct="0"/>
            <a:r>
              <a:rPr lang="en-US" b="1" dirty="0">
                <a:latin typeface="Calibri" pitchFamily="34" charset="0"/>
              </a:rPr>
              <a:t>Musk thistle</a:t>
            </a:r>
          </a:p>
        </p:txBody>
      </p:sp>
      <p:sp>
        <p:nvSpPr>
          <p:cNvPr id="28679" name="TextBox 7"/>
          <p:cNvSpPr txBox="1">
            <a:spLocks noChangeArrowheads="1"/>
          </p:cNvSpPr>
          <p:nvPr/>
        </p:nvSpPr>
        <p:spPr bwMode="auto">
          <a:xfrm>
            <a:off x="5105400" y="6259512"/>
            <a:ext cx="1393825" cy="369888"/>
          </a:xfrm>
          <a:prstGeom prst="rect">
            <a:avLst/>
          </a:prstGeom>
          <a:solidFill>
            <a:srgbClr val="000000">
              <a:alpha val="34000"/>
            </a:srgbClr>
          </a:solidFill>
          <a:ln w="9525">
            <a:noFill/>
            <a:miter lim="800000"/>
            <a:headEnd/>
            <a:tailEnd/>
          </a:ln>
        </p:spPr>
        <p:txBody>
          <a:bodyPr wrap="none">
            <a:spAutoFit/>
          </a:bodyPr>
          <a:lstStyle/>
          <a:p>
            <a:pPr eaLnBrk="0" hangingPunct="0"/>
            <a:r>
              <a:rPr lang="en-US" b="1" dirty="0">
                <a:latin typeface="Calibri" pitchFamily="34" charset="0"/>
              </a:rPr>
              <a:t>Wild parsnip</a:t>
            </a:r>
          </a:p>
        </p:txBody>
      </p:sp>
      <p:sp>
        <p:nvSpPr>
          <p:cNvPr id="28680" name="TextBox 8"/>
          <p:cNvSpPr txBox="1">
            <a:spLocks noChangeArrowheads="1"/>
          </p:cNvSpPr>
          <p:nvPr/>
        </p:nvSpPr>
        <p:spPr bwMode="auto">
          <a:xfrm>
            <a:off x="1143000" y="6259512"/>
            <a:ext cx="1255713" cy="369888"/>
          </a:xfrm>
          <a:prstGeom prst="rect">
            <a:avLst/>
          </a:prstGeom>
          <a:solidFill>
            <a:srgbClr val="000000">
              <a:alpha val="34000"/>
            </a:srgbClr>
          </a:solidFill>
          <a:ln w="9525">
            <a:noFill/>
            <a:miter lim="800000"/>
            <a:headEnd/>
            <a:tailEnd/>
          </a:ln>
        </p:spPr>
        <p:txBody>
          <a:bodyPr wrap="none">
            <a:spAutoFit/>
          </a:bodyPr>
          <a:lstStyle/>
          <a:p>
            <a:pPr eaLnBrk="0" hangingPunct="0"/>
            <a:r>
              <a:rPr lang="en-US" b="1" dirty="0">
                <a:latin typeface="Calibri" pitchFamily="34" charset="0"/>
              </a:rPr>
              <a:t>Wild carrot</a:t>
            </a:r>
          </a:p>
        </p:txBody>
      </p:sp>
    </p:spTree>
  </p:cSld>
  <p:clrMapOvr>
    <a:masterClrMapping/>
  </p:clrMapOvr>
  <p:transition/>
</p:sld>
</file>

<file path=ppt/theme/theme1.xml><?xml version="1.0" encoding="utf-8"?>
<a:theme xmlns:a="http://schemas.openxmlformats.org/drawingml/2006/main" name="Nightfall design template">
  <a:themeElements>
    <a:clrScheme name="">
      <a:dk1>
        <a:srgbClr val="005A58"/>
      </a:dk1>
      <a:lt1>
        <a:srgbClr val="FFFFCC"/>
      </a:lt1>
      <a:dk2>
        <a:srgbClr val="0099CC"/>
      </a:dk2>
      <a:lt2>
        <a:srgbClr val="FFFF66"/>
      </a:lt2>
      <a:accent1>
        <a:srgbClr val="256487"/>
      </a:accent1>
      <a:accent2>
        <a:srgbClr val="6D6FC7"/>
      </a:accent2>
      <a:accent3>
        <a:srgbClr val="AACAE2"/>
      </a:accent3>
      <a:accent4>
        <a:srgbClr val="DADAAE"/>
      </a:accent4>
      <a:accent5>
        <a:srgbClr val="ACB8C3"/>
      </a:accent5>
      <a:accent6>
        <a:srgbClr val="6264B4"/>
      </a:accent6>
      <a:hlink>
        <a:srgbClr val="85A8FF"/>
      </a:hlink>
      <a:folHlink>
        <a:srgbClr val="FFFFFF"/>
      </a:folHlink>
    </a:clrScheme>
    <a:fontScheme name="Nightfall desig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Nightfall design template 1">
        <a:dk1>
          <a:srgbClr val="336699"/>
        </a:dk1>
        <a:lt1>
          <a:srgbClr val="FFFFFF"/>
        </a:lt1>
        <a:dk2>
          <a:srgbClr val="969696"/>
        </a:dk2>
        <a:lt2>
          <a:srgbClr val="E3EBF1"/>
        </a:lt2>
        <a:accent1>
          <a:srgbClr val="003399"/>
        </a:accent1>
        <a:accent2>
          <a:srgbClr val="59A7E1"/>
        </a:accent2>
        <a:accent3>
          <a:srgbClr val="C9C9C9"/>
        </a:accent3>
        <a:accent4>
          <a:srgbClr val="DADADA"/>
        </a:accent4>
        <a:accent5>
          <a:srgbClr val="AAADCA"/>
        </a:accent5>
        <a:accent6>
          <a:srgbClr val="5097CC"/>
        </a:accent6>
        <a:hlink>
          <a:srgbClr val="66CCFF"/>
        </a:hlink>
        <a:folHlink>
          <a:srgbClr val="F8F8F8"/>
        </a:folHlink>
      </a:clrScheme>
      <a:clrMap bg1="dk2" tx1="lt1" bg2="dk1" tx2="lt2" accent1="accent1" accent2="accent2" accent3="accent3" accent4="accent4" accent5="accent5" accent6="accent6" hlink="hlink" folHlink="folHlink"/>
    </a:extraClrScheme>
    <a:extraClrScheme>
      <a:clrScheme name="Nightfall design template 2">
        <a:dk1>
          <a:srgbClr val="2D2015"/>
        </a:dk1>
        <a:lt1>
          <a:srgbClr val="FFFFFF"/>
        </a:lt1>
        <a:dk2>
          <a:srgbClr val="A17A4B"/>
        </a:dk2>
        <a:lt2>
          <a:srgbClr val="DFC08D"/>
        </a:lt2>
        <a:accent1>
          <a:srgbClr val="8C7B70"/>
        </a:accent1>
        <a:accent2>
          <a:srgbClr val="354FBB"/>
        </a:accent2>
        <a:accent3>
          <a:srgbClr val="CDBEB1"/>
        </a:accent3>
        <a:accent4>
          <a:srgbClr val="DADADA"/>
        </a:accent4>
        <a:accent5>
          <a:srgbClr val="C5BFBB"/>
        </a:accent5>
        <a:accent6>
          <a:srgbClr val="2F47A9"/>
        </a:accent6>
        <a:hlink>
          <a:srgbClr val="CCB400"/>
        </a:hlink>
        <a:folHlink>
          <a:srgbClr val="BEC9CA"/>
        </a:folHlink>
      </a:clrScheme>
      <a:clrMap bg1="dk2" tx1="lt1" bg2="dk1" tx2="lt2" accent1="accent1" accent2="accent2" accent3="accent3" accent4="accent4" accent5="accent5" accent6="accent6" hlink="hlink" folHlink="folHlink"/>
    </a:extraClrScheme>
    <a:extraClrScheme>
      <a:clrScheme name="Nightfall design template 3">
        <a:dk1>
          <a:srgbClr val="777777"/>
        </a:dk1>
        <a:lt1>
          <a:srgbClr val="FFFFFF"/>
        </a:lt1>
        <a:dk2>
          <a:srgbClr val="A1A496"/>
        </a:dk2>
        <a:lt2>
          <a:srgbClr val="D1D1CB"/>
        </a:lt2>
        <a:accent1>
          <a:srgbClr val="909082"/>
        </a:accent1>
        <a:accent2>
          <a:srgbClr val="6484C4"/>
        </a:accent2>
        <a:accent3>
          <a:srgbClr val="CDCFC9"/>
        </a:accent3>
        <a:accent4>
          <a:srgbClr val="DADADA"/>
        </a:accent4>
        <a:accent5>
          <a:srgbClr val="C6C6C1"/>
        </a:accent5>
        <a:accent6>
          <a:srgbClr val="5A77B1"/>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ightfall design template 4">
        <a:dk1>
          <a:srgbClr val="3E3E5C"/>
        </a:dk1>
        <a:lt1>
          <a:srgbClr val="FFFFFF"/>
        </a:lt1>
        <a:dk2>
          <a:srgbClr val="819DC5"/>
        </a:dk2>
        <a:lt2>
          <a:srgbClr val="FFFFFF"/>
        </a:lt2>
        <a:accent1>
          <a:srgbClr val="60597B"/>
        </a:accent1>
        <a:accent2>
          <a:srgbClr val="6666FF"/>
        </a:accent2>
        <a:accent3>
          <a:srgbClr val="C1CCDF"/>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ightfall design template 5">
        <a:dk1>
          <a:srgbClr val="005A58"/>
        </a:dk1>
        <a:lt1>
          <a:srgbClr val="99CCFF"/>
        </a:lt1>
        <a:dk2>
          <a:srgbClr val="0099CC"/>
        </a:dk2>
        <a:lt2>
          <a:srgbClr val="CCECFF"/>
        </a:lt2>
        <a:accent1>
          <a:srgbClr val="256487"/>
        </a:accent1>
        <a:accent2>
          <a:srgbClr val="6D6FC7"/>
        </a:accent2>
        <a:accent3>
          <a:srgbClr val="AACAE2"/>
        </a:accent3>
        <a:accent4>
          <a:srgbClr val="82AEDA"/>
        </a:accent4>
        <a:accent5>
          <a:srgbClr val="ACB8C3"/>
        </a:accent5>
        <a:accent6>
          <a:srgbClr val="6264B4"/>
        </a:accent6>
        <a:hlink>
          <a:srgbClr val="85A8FF"/>
        </a:hlink>
        <a:folHlink>
          <a:srgbClr val="FFFFFF"/>
        </a:folHlink>
      </a:clrScheme>
      <a:clrMap bg1="dk2" tx1="lt1" bg2="dk1" tx2="lt2" accent1="accent1" accent2="accent2" accent3="accent3" accent4="accent4" accent5="accent5" accent6="accent6" hlink="hlink" folHlink="folHlink"/>
    </a:extraClrScheme>
    <a:extraClrScheme>
      <a:clrScheme name="Nightfall design template 6">
        <a:dk1>
          <a:srgbClr val="B2B2B2"/>
        </a:dk1>
        <a:lt1>
          <a:srgbClr val="DEF6F1"/>
        </a:lt1>
        <a:dk2>
          <a:srgbClr val="FFFFFF"/>
        </a:dk2>
        <a:lt2>
          <a:srgbClr val="969696"/>
        </a:lt2>
        <a:accent1>
          <a:srgbClr val="FFFFFF"/>
        </a:accent1>
        <a:accent2>
          <a:srgbClr val="8DC6FF"/>
        </a:accent2>
        <a:accent3>
          <a:srgbClr val="ECFAF7"/>
        </a:accent3>
        <a:accent4>
          <a:srgbClr val="979797"/>
        </a:accent4>
        <a:accent5>
          <a:srgbClr val="FFFFFF"/>
        </a:accent5>
        <a:accent6>
          <a:srgbClr val="7FB3E7"/>
        </a:accent6>
        <a:hlink>
          <a:srgbClr val="0066CC"/>
        </a:hlink>
        <a:folHlink>
          <a:srgbClr val="C80000"/>
        </a:folHlink>
      </a:clrScheme>
      <a:clrMap bg1="lt1" tx1="dk1" bg2="lt2" tx2="dk2" accent1="accent1" accent2="accent2" accent3="accent3" accent4="accent4" accent5="accent5" accent6="accent6" hlink="hlink" folHlink="folHlink"/>
    </a:extraClrScheme>
    <a:extraClrScheme>
      <a:clrScheme name="Nightfall design template 7">
        <a:dk1>
          <a:srgbClr val="777777"/>
        </a:dk1>
        <a:lt1>
          <a:srgbClr val="CCFFFF"/>
        </a:lt1>
        <a:dk2>
          <a:srgbClr val="CCECFF"/>
        </a:dk2>
        <a:lt2>
          <a:srgbClr val="99CCFF"/>
        </a:lt2>
        <a:accent1>
          <a:srgbClr val="99CCFF"/>
        </a:accent1>
        <a:accent2>
          <a:srgbClr val="003399"/>
        </a:accent2>
        <a:accent3>
          <a:srgbClr val="E2F4FF"/>
        </a:accent3>
        <a:accent4>
          <a:srgbClr val="AEDADA"/>
        </a:accent4>
        <a:accent5>
          <a:srgbClr val="CAE2FF"/>
        </a:accent5>
        <a:accent6>
          <a:srgbClr val="002D8A"/>
        </a:accent6>
        <a:hlink>
          <a:srgbClr val="FF5050"/>
        </a:hlink>
        <a:folHlink>
          <a:srgbClr val="003399"/>
        </a:folHlink>
      </a:clrScheme>
      <a:clrMap bg1="dk2" tx1="lt1" bg2="dk1" tx2="lt2" accent1="accent1" accent2="accent2" accent3="accent3" accent4="accent4" accent5="accent5" accent6="accent6" hlink="hlink" folHlink="folHlink"/>
    </a:extraClrScheme>
    <a:extraClrScheme>
      <a:clrScheme name="Nightfall design template 8">
        <a:dk1>
          <a:srgbClr val="F8F8F8"/>
        </a:dk1>
        <a:lt1>
          <a:srgbClr val="FFFFFF"/>
        </a:lt1>
        <a:dk2>
          <a:srgbClr val="DDDDDD"/>
        </a:dk2>
        <a:lt2>
          <a:srgbClr val="333333"/>
        </a:lt2>
        <a:accent1>
          <a:srgbClr val="C0C0C0"/>
        </a:accent1>
        <a:accent2>
          <a:srgbClr val="808080"/>
        </a:accent2>
        <a:accent3>
          <a:srgbClr val="FFFFFF"/>
        </a:accent3>
        <a:accent4>
          <a:srgbClr val="D4D4D4"/>
        </a:accent4>
        <a:accent5>
          <a:srgbClr val="DCDCDC"/>
        </a:accent5>
        <a:accent6>
          <a:srgbClr val="737373"/>
        </a:accent6>
        <a:hlink>
          <a:srgbClr val="4D4D4D"/>
        </a:hlink>
        <a:folHlink>
          <a:srgbClr val="FFFFFF"/>
        </a:folHlink>
      </a:clrScheme>
      <a:clrMap bg1="lt1" tx1="dk1" bg2="lt2" tx2="dk2" accent1="accent1" accent2="accent2" accent3="accent3" accent4="accent4" accent5="accent5" accent6="accent6" hlink="hlink" folHlink="folHlink"/>
    </a:extraClrScheme>
    <a:extraClrScheme>
      <a:clrScheme name="Nightfall design template 9">
        <a:dk1>
          <a:srgbClr val="5C1F00"/>
        </a:dk1>
        <a:lt1>
          <a:srgbClr val="FFF8EB"/>
        </a:lt1>
        <a:dk2>
          <a:srgbClr val="FFEBD7"/>
        </a:dk2>
        <a:lt2>
          <a:srgbClr val="FFFFF7"/>
        </a:lt2>
        <a:accent1>
          <a:srgbClr val="CC3300"/>
        </a:accent1>
        <a:accent2>
          <a:srgbClr val="BE7960"/>
        </a:accent2>
        <a:accent3>
          <a:srgbClr val="FFF3E8"/>
        </a:accent3>
        <a:accent4>
          <a:srgbClr val="DAD4C9"/>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ightfall design template 10">
        <a:dk1>
          <a:srgbClr val="969696"/>
        </a:dk1>
        <a:lt1>
          <a:srgbClr val="F8F8F8"/>
        </a:lt1>
        <a:dk2>
          <a:srgbClr val="DDDDDD"/>
        </a:dk2>
        <a:lt2>
          <a:srgbClr val="CC9900"/>
        </a:lt2>
        <a:accent1>
          <a:srgbClr val="DFBB05"/>
        </a:accent1>
        <a:accent2>
          <a:srgbClr val="FF9966"/>
        </a:accent2>
        <a:accent3>
          <a:srgbClr val="EBEBEB"/>
        </a:accent3>
        <a:accent4>
          <a:srgbClr val="D4D4D4"/>
        </a:accent4>
        <a:accent5>
          <a:srgbClr val="ECDAAA"/>
        </a:accent5>
        <a:accent6>
          <a:srgbClr val="E78A5C"/>
        </a:accent6>
        <a:hlink>
          <a:srgbClr val="CC3300"/>
        </a:hlink>
        <a:folHlink>
          <a:srgbClr val="003399"/>
        </a:folHlink>
      </a:clrScheme>
      <a:clrMap bg1="dk2" tx1="lt1" bg2="dk1" tx2="lt2" accent1="accent1" accent2="accent2" accent3="accent3" accent4="accent4" accent5="accent5" accent6="accent6" hlink="hlink" folHlink="folHlink"/>
    </a:extraClrScheme>
    <a:extraClrScheme>
      <a:clrScheme name="Nightfall design template 11">
        <a:dk1>
          <a:srgbClr val="808080"/>
        </a:dk1>
        <a:lt1>
          <a:srgbClr val="F8F8F8"/>
        </a:lt1>
        <a:dk2>
          <a:srgbClr val="EAEAEA"/>
        </a:dk2>
        <a:lt2>
          <a:srgbClr val="FFFFFF"/>
        </a:lt2>
        <a:accent1>
          <a:srgbClr val="99CCFF"/>
        </a:accent1>
        <a:accent2>
          <a:srgbClr val="9999FF"/>
        </a:accent2>
        <a:accent3>
          <a:srgbClr val="F3F3F3"/>
        </a:accent3>
        <a:accent4>
          <a:srgbClr val="D4D4D4"/>
        </a:accent4>
        <a:accent5>
          <a:srgbClr val="CAE2FF"/>
        </a:accent5>
        <a:accent6>
          <a:srgbClr val="8A8AE7"/>
        </a:accent6>
        <a:hlink>
          <a:srgbClr val="3333CC"/>
        </a:hlink>
        <a:folHlink>
          <a:srgbClr val="8927FF"/>
        </a:folHlink>
      </a:clrScheme>
      <a:clrMap bg1="dk2" tx1="lt1" bg2="dk1" tx2="lt2" accent1="accent1" accent2="accent2" accent3="accent3" accent4="accent4" accent5="accent5" accent6="accent6" hlink="hlink" folHlink="folHlink"/>
    </a:extraClrScheme>
    <a:extraClrScheme>
      <a:clrScheme name="Nightfall design template 12">
        <a:dk1>
          <a:srgbClr val="003366"/>
        </a:dk1>
        <a:lt1>
          <a:srgbClr val="FFFFFF"/>
        </a:lt1>
        <a:dk2>
          <a:srgbClr val="0000FF"/>
        </a:dk2>
        <a:lt2>
          <a:srgbClr val="CCECFF"/>
        </a:lt2>
        <a:accent1>
          <a:srgbClr val="3366CC"/>
        </a:accent1>
        <a:accent2>
          <a:srgbClr val="004570"/>
        </a:accent2>
        <a:accent3>
          <a:srgbClr val="AAAAFF"/>
        </a:accent3>
        <a:accent4>
          <a:srgbClr val="DADADA"/>
        </a:accent4>
        <a:accent5>
          <a:srgbClr val="ADB8E2"/>
        </a:accent5>
        <a:accent6>
          <a:srgbClr val="003E65"/>
        </a:accent6>
        <a:hlink>
          <a:srgbClr val="99CCFF"/>
        </a:hlink>
        <a:folHlink>
          <a:srgbClr val="FFE701"/>
        </a:folHlink>
      </a:clrScheme>
      <a:clrMap bg1="dk2" tx1="lt1" bg2="dk1" tx2="lt2" accent1="accent1" accent2="accent2" accent3="accent3" accent4="accent4" accent5="accent5" accent6="accent6" hlink="hlink" folHlink="folHlink"/>
    </a:extraClrScheme>
    <a:extraClrScheme>
      <a:clrScheme name="Nightfall design template 13">
        <a:dk1>
          <a:srgbClr val="808080"/>
        </a:dk1>
        <a:lt1>
          <a:srgbClr val="FFFFFF"/>
        </a:lt1>
        <a:dk2>
          <a:srgbClr val="CCCCFF"/>
        </a:dk2>
        <a:lt2>
          <a:srgbClr val="F8F8F8"/>
        </a:lt2>
        <a:accent1>
          <a:srgbClr val="85ADDD"/>
        </a:accent1>
        <a:accent2>
          <a:srgbClr val="333399"/>
        </a:accent2>
        <a:accent3>
          <a:srgbClr val="E2E2FF"/>
        </a:accent3>
        <a:accent4>
          <a:srgbClr val="DADADA"/>
        </a:accent4>
        <a:accent5>
          <a:srgbClr val="C2D3EB"/>
        </a:accent5>
        <a:accent6>
          <a:srgbClr val="2D2D8A"/>
        </a:accent6>
        <a:hlink>
          <a:srgbClr val="0250C2"/>
        </a:hlink>
        <a:folHlink>
          <a:srgbClr val="FFCC00"/>
        </a:folHlink>
      </a:clrScheme>
      <a:clrMap bg1="dk2" tx1="lt1" bg2="dk1" tx2="lt2" accent1="accent1" accent2="accent2" accent3="accent3" accent4="accent4" accent5="accent5" accent6="accent6" hlink="hlink" folHlink="folHlink"/>
    </a:extraClrScheme>
    <a:extraClrScheme>
      <a:clrScheme name="Nightfall design template 14">
        <a:dk1>
          <a:srgbClr val="005A58"/>
        </a:dk1>
        <a:lt1>
          <a:srgbClr val="99CCFF"/>
        </a:lt1>
        <a:dk2>
          <a:srgbClr val="0099CC"/>
        </a:dk2>
        <a:lt2>
          <a:srgbClr val="FFFF66"/>
        </a:lt2>
        <a:accent1>
          <a:srgbClr val="256487"/>
        </a:accent1>
        <a:accent2>
          <a:srgbClr val="6D6FC7"/>
        </a:accent2>
        <a:accent3>
          <a:srgbClr val="AACAE2"/>
        </a:accent3>
        <a:accent4>
          <a:srgbClr val="82AEDA"/>
        </a:accent4>
        <a:accent5>
          <a:srgbClr val="ACB8C3"/>
        </a:accent5>
        <a:accent6>
          <a:srgbClr val="6264B4"/>
        </a:accent6>
        <a:hlink>
          <a:srgbClr val="85A8FF"/>
        </a:hlink>
        <a:folHlink>
          <a:srgbClr val="FFFFFF"/>
        </a:folHlink>
      </a:clrScheme>
      <a:clrMap bg1="dk2" tx1="lt1" bg2="dk1" tx2="lt2" accent1="accent1" accent2="accent2" accent3="accent3" accent4="accent4" accent5="accent5" accent6="accent6" hlink="hlink" folHlink="folHlink"/>
    </a:extraClrScheme>
    <a:extraClrScheme>
      <a:clrScheme name="Nightfall design template 15">
        <a:dk1>
          <a:srgbClr val="005A58"/>
        </a:dk1>
        <a:lt1>
          <a:srgbClr val="66FFFF"/>
        </a:lt1>
        <a:dk2>
          <a:srgbClr val="0099CC"/>
        </a:dk2>
        <a:lt2>
          <a:srgbClr val="FFFF66"/>
        </a:lt2>
        <a:accent1>
          <a:srgbClr val="256487"/>
        </a:accent1>
        <a:accent2>
          <a:srgbClr val="6D6FC7"/>
        </a:accent2>
        <a:accent3>
          <a:srgbClr val="AACAE2"/>
        </a:accent3>
        <a:accent4>
          <a:srgbClr val="56DADA"/>
        </a:accent4>
        <a:accent5>
          <a:srgbClr val="ACB8C3"/>
        </a:accent5>
        <a:accent6>
          <a:srgbClr val="6264B4"/>
        </a:accent6>
        <a:hlink>
          <a:srgbClr val="85A8FF"/>
        </a:hlink>
        <a:folHlink>
          <a:srgbClr val="FFFFFF"/>
        </a:folHlink>
      </a:clrScheme>
      <a:clrMap bg1="dk2" tx1="lt1" bg2="dk1" tx2="lt2" accent1="accent1" accent2="accent2" accent3="accent3" accent4="accent4" accent5="accent5" accent6="accent6" hlink="hlink" folHlink="folHlink"/>
    </a:extraClrScheme>
    <a:extraClrScheme>
      <a:clrScheme name="Nightfall design template 16">
        <a:dk1>
          <a:srgbClr val="005A58"/>
        </a:dk1>
        <a:lt1>
          <a:srgbClr val="00FFCC"/>
        </a:lt1>
        <a:dk2>
          <a:srgbClr val="0099CC"/>
        </a:dk2>
        <a:lt2>
          <a:srgbClr val="FFFF66"/>
        </a:lt2>
        <a:accent1>
          <a:srgbClr val="256487"/>
        </a:accent1>
        <a:accent2>
          <a:srgbClr val="6D6FC7"/>
        </a:accent2>
        <a:accent3>
          <a:srgbClr val="AACAE2"/>
        </a:accent3>
        <a:accent4>
          <a:srgbClr val="00DAAE"/>
        </a:accent4>
        <a:accent5>
          <a:srgbClr val="ACB8C3"/>
        </a:accent5>
        <a:accent6>
          <a:srgbClr val="6264B4"/>
        </a:accent6>
        <a:hlink>
          <a:srgbClr val="85A8FF"/>
        </a:hlink>
        <a:folHlink>
          <a:srgbClr val="FFFF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Nightfall design template</Template>
  <TotalTime>22418</TotalTime>
  <Words>2362</Words>
  <Application>Microsoft Office PowerPoint</Application>
  <PresentationFormat>On-screen Show (4:3)</PresentationFormat>
  <Paragraphs>198</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Times</vt:lpstr>
      <vt:lpstr>Nightfall design template</vt:lpstr>
      <vt:lpstr>Introduction to Weed Science and Weed Identification</vt:lpstr>
      <vt:lpstr>Definition of a Weed</vt:lpstr>
      <vt:lpstr>First Steps in Weed Management</vt:lpstr>
      <vt:lpstr>Weed Classification</vt:lpstr>
      <vt:lpstr>Weed Classification – Morphology</vt:lpstr>
      <vt:lpstr>Weed Classification – Life Cycle</vt:lpstr>
      <vt:lpstr>Summer Annuals</vt:lpstr>
      <vt:lpstr>Winter Annuals</vt:lpstr>
      <vt:lpstr>Biennials</vt:lpstr>
      <vt:lpstr>Biennials</vt:lpstr>
      <vt:lpstr>Perennials (herbaceous)</vt:lpstr>
      <vt:lpstr>What Makes a Weed Successful?</vt:lpstr>
      <vt:lpstr>Seed Characteristics</vt:lpstr>
      <vt:lpstr>PowerPoint Presentation</vt:lpstr>
      <vt:lpstr>Vegetative Reproduction</vt:lpstr>
      <vt:lpstr>Vegetative Reproduction</vt:lpstr>
      <vt:lpstr>Dispersal</vt:lpstr>
      <vt:lpstr>Weed Management Strategies</vt:lpstr>
      <vt:lpstr>Summary</vt:lpstr>
    </vt:vector>
  </TitlesOfParts>
  <Company>Iowa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WEED MANAGEMENT</dc:title>
  <dc:creator>Kristine Schaefer</dc:creator>
  <cp:lastModifiedBy>Ketelhut, Mark</cp:lastModifiedBy>
  <cp:revision>869</cp:revision>
  <dcterms:created xsi:type="dcterms:W3CDTF">2000-05-31T13:52:50Z</dcterms:created>
  <dcterms:modified xsi:type="dcterms:W3CDTF">2022-02-26T13:56:15Z</dcterms:modified>
</cp:coreProperties>
</file>