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1" r:id="rId5"/>
    <p:sldId id="30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9" r:id="rId28"/>
    <p:sldId id="280" r:id="rId29"/>
    <p:sldId id="282" r:id="rId30"/>
    <p:sldId id="283" r:id="rId31"/>
    <p:sldId id="284" r:id="rId32"/>
    <p:sldId id="285" r:id="rId33"/>
    <p:sldId id="286" r:id="rId34"/>
    <p:sldId id="287" r:id="rId35"/>
    <p:sldId id="331" r:id="rId36"/>
    <p:sldId id="288" r:id="rId37"/>
    <p:sldId id="290" r:id="rId38"/>
    <p:sldId id="291" r:id="rId39"/>
    <p:sldId id="292" r:id="rId40"/>
    <p:sldId id="293" r:id="rId41"/>
    <p:sldId id="294" r:id="rId42"/>
    <p:sldId id="296" r:id="rId43"/>
    <p:sldId id="297" r:id="rId44"/>
    <p:sldId id="298" r:id="rId45"/>
    <p:sldId id="299" r:id="rId46"/>
    <p:sldId id="301" r:id="rId47"/>
    <p:sldId id="332" r:id="rId48"/>
    <p:sldId id="302" r:id="rId49"/>
    <p:sldId id="303" r:id="rId50"/>
    <p:sldId id="304" r:id="rId51"/>
    <p:sldId id="305" r:id="rId52"/>
    <p:sldId id="306" r:id="rId53"/>
    <p:sldId id="307" r:id="rId54"/>
    <p:sldId id="333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295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962-8E6F-470F-AE23-2C07C6F62A16}" type="datetimeFigureOut">
              <a:rPr lang="en-US" smtClean="0"/>
              <a:pPr/>
              <a:t>3/29/2016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C015-43C1-4CBD-A7BC-9AFB257440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962-8E6F-470F-AE23-2C07C6F62A16}" type="datetimeFigureOut">
              <a:rPr lang="en-US" smtClean="0"/>
              <a:pPr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C015-43C1-4CBD-A7BC-9AFB2574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962-8E6F-470F-AE23-2C07C6F62A16}" type="datetimeFigureOut">
              <a:rPr lang="en-US" smtClean="0"/>
              <a:pPr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C015-43C1-4CBD-A7BC-9AFB2574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962-8E6F-470F-AE23-2C07C6F62A16}" type="datetimeFigureOut">
              <a:rPr lang="en-US" smtClean="0"/>
              <a:pPr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C015-43C1-4CBD-A7BC-9AFB2574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962-8E6F-470F-AE23-2C07C6F62A16}" type="datetimeFigureOut">
              <a:rPr lang="en-US" smtClean="0"/>
              <a:pPr/>
              <a:t>3/29/2016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279C015-43C1-4CBD-A7BC-9AFB2574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962-8E6F-470F-AE23-2C07C6F62A16}" type="datetimeFigureOut">
              <a:rPr lang="en-US" smtClean="0"/>
              <a:pPr/>
              <a:t>3/29/2016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C015-43C1-4CBD-A7BC-9AFB2574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962-8E6F-470F-AE23-2C07C6F62A16}" type="datetimeFigureOut">
              <a:rPr lang="en-US" smtClean="0"/>
              <a:pPr/>
              <a:t>3/29/2016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C015-43C1-4CBD-A7BC-9AFB2574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962-8E6F-470F-AE23-2C07C6F62A16}" type="datetimeFigureOut">
              <a:rPr lang="en-US" smtClean="0"/>
              <a:pPr/>
              <a:t>3/29/2016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C015-43C1-4CBD-A7BC-9AFB2574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962-8E6F-470F-AE23-2C07C6F62A16}" type="datetimeFigureOut">
              <a:rPr lang="en-US" smtClean="0"/>
              <a:pPr/>
              <a:t>3/29/2016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C015-43C1-4CBD-A7BC-9AFB2574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962-8E6F-470F-AE23-2C07C6F62A16}" type="datetimeFigureOut">
              <a:rPr lang="en-US" smtClean="0"/>
              <a:pPr/>
              <a:t>3/29/2016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C015-43C1-4CBD-A7BC-9AFB2574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14962-8E6F-470F-AE23-2C07C6F62A16}" type="datetimeFigureOut">
              <a:rPr lang="en-US" smtClean="0"/>
              <a:pPr/>
              <a:t>3/29/2016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9C015-43C1-4CBD-A7BC-9AFB2574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A414962-8E6F-470F-AE23-2C07C6F62A16}" type="datetimeFigureOut">
              <a:rPr lang="en-US" smtClean="0"/>
              <a:pPr/>
              <a:t>3/29/2016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279C015-43C1-4CBD-A7BC-9AFB257440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naturalsciences.org/education/Yellowstone/2006/pages/Bear%20Bed.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1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Bird Group 2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08038"/>
          </a:xfrm>
        </p:spPr>
        <p:txBody>
          <a:bodyPr/>
          <a:lstStyle/>
          <a:p>
            <a:r>
              <a:rPr lang="en-US" dirty="0" smtClean="0"/>
              <a:t>Barn Swallow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5" descr="Barn_Swallow_800"/>
          <p:cNvPicPr>
            <a:picLocks noChangeAspect="1" noChangeArrowheads="1"/>
          </p:cNvPicPr>
          <p:nvPr/>
        </p:nvPicPr>
        <p:blipFill>
          <a:blip r:embed="rId2" cstate="print"/>
          <a:srcRect t="14062" r="15625"/>
          <a:stretch>
            <a:fillRect/>
          </a:stretch>
        </p:blipFill>
        <p:spPr bwMode="auto">
          <a:xfrm>
            <a:off x="0" y="2133600"/>
            <a:ext cx="4114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Barn_Swallow_73192"/>
          <p:cNvPicPr>
            <a:picLocks noChangeAspect="1" noChangeArrowheads="1"/>
          </p:cNvPicPr>
          <p:nvPr/>
        </p:nvPicPr>
        <p:blipFill>
          <a:blip r:embed="rId3" cstate="print"/>
          <a:srcRect l="10473" t="5556" r="5165" b="7778"/>
          <a:stretch>
            <a:fillRect/>
          </a:stretch>
        </p:blipFill>
        <p:spPr bwMode="auto">
          <a:xfrm>
            <a:off x="5325208" y="914400"/>
            <a:ext cx="3590192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Belted Kingfisher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9" descr="http://www.nps.gov/prsf/naturescience/images/belted-kingfisher1.jpg"/>
          <p:cNvPicPr>
            <a:picLocks noChangeAspect="1" noChangeArrowheads="1"/>
          </p:cNvPicPr>
          <p:nvPr/>
        </p:nvPicPr>
        <p:blipFill>
          <a:blip r:embed="rId2" cstate="print"/>
          <a:srcRect l="20000" r="26000" b="17333"/>
          <a:stretch>
            <a:fillRect/>
          </a:stretch>
        </p:blipFill>
        <p:spPr bwMode="auto">
          <a:xfrm>
            <a:off x="6858000" y="1219200"/>
            <a:ext cx="20574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img_5454_belted_kingfisher"/>
          <p:cNvPicPr>
            <a:picLocks noChangeAspect="1" noChangeArrowheads="1"/>
          </p:cNvPicPr>
          <p:nvPr/>
        </p:nvPicPr>
        <p:blipFill>
          <a:blip r:embed="rId3" cstate="print"/>
          <a:srcRect l="23750" r="13750"/>
          <a:stretch>
            <a:fillRect/>
          </a:stretch>
        </p:blipFill>
        <p:spPr bwMode="auto">
          <a:xfrm>
            <a:off x="0" y="2286000"/>
            <a:ext cx="3810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ralphhocken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500" y="3676650"/>
            <a:ext cx="47625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Tern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7" descr="black%20ter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2925" y="1524000"/>
            <a:ext cx="479107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Black-Tern"/>
          <p:cNvPicPr>
            <a:picLocks noChangeAspect="1" noChangeArrowheads="1"/>
          </p:cNvPicPr>
          <p:nvPr/>
        </p:nvPicPr>
        <p:blipFill>
          <a:blip r:embed="rId3" cstate="print"/>
          <a:srcRect t="17136" b="25744"/>
          <a:stretch>
            <a:fillRect/>
          </a:stretch>
        </p:blipFill>
        <p:spPr bwMode="auto">
          <a:xfrm>
            <a:off x="457200" y="44196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 descr="http://content.ornith.cornell.edu/UEWebApp/images/KTK_031504_100118_L.jpg"/>
          <p:cNvPicPr>
            <a:picLocks noChangeAspect="1" noChangeArrowheads="1"/>
          </p:cNvPicPr>
          <p:nvPr/>
        </p:nvPicPr>
        <p:blipFill>
          <a:blip r:embed="rId4" cstate="print"/>
          <a:srcRect t="16403" b="12018"/>
          <a:stretch>
            <a:fillRect/>
          </a:stretch>
        </p:blipFill>
        <p:spPr bwMode="auto">
          <a:xfrm>
            <a:off x="609600" y="1600200"/>
            <a:ext cx="5143500" cy="2590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838200" y="17526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Nonbreeding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64008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Breeding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36638"/>
          </a:xfrm>
        </p:spPr>
        <p:txBody>
          <a:bodyPr/>
          <a:lstStyle/>
          <a:p>
            <a:r>
              <a:rPr lang="en-US" dirty="0" smtClean="0"/>
              <a:t>Black-capped Chickadee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black_capped_chickadee"/>
          <p:cNvPicPr>
            <a:picLocks noChangeAspect="1" noChangeArrowheads="1"/>
          </p:cNvPicPr>
          <p:nvPr/>
        </p:nvPicPr>
        <p:blipFill>
          <a:blip r:embed="rId2" cstate="print"/>
          <a:srcRect l="9057" t="14737" b="9474"/>
          <a:stretch>
            <a:fillRect/>
          </a:stretch>
        </p:blipFill>
        <p:spPr bwMode="auto">
          <a:xfrm>
            <a:off x="0" y="1143000"/>
            <a:ext cx="45910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Black-cappedChickadee"/>
          <p:cNvPicPr>
            <a:picLocks noChangeAspect="1" noChangeArrowheads="1"/>
          </p:cNvPicPr>
          <p:nvPr/>
        </p:nvPicPr>
        <p:blipFill>
          <a:blip r:embed="rId3" cstate="print"/>
          <a:srcRect l="6349" r="22222"/>
          <a:stretch>
            <a:fillRect/>
          </a:stretch>
        </p:blipFill>
        <p:spPr bwMode="auto">
          <a:xfrm>
            <a:off x="5257800" y="990600"/>
            <a:ext cx="34290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Picture 2" descr="http://content.ornith.cornell.edu/UEWebApp/images/ISJ_041602_00426B_L.jpg"/>
          <p:cNvPicPr>
            <a:picLocks noChangeAspect="1" noChangeArrowheads="1"/>
          </p:cNvPicPr>
          <p:nvPr/>
        </p:nvPicPr>
        <p:blipFill>
          <a:blip r:embed="rId4" cstate="print"/>
          <a:srcRect l="2305" t="11489" r="10087" b="15319"/>
          <a:stretch>
            <a:fillRect/>
          </a:stretch>
        </p:blipFill>
        <p:spPr bwMode="auto">
          <a:xfrm>
            <a:off x="2209800" y="3581400"/>
            <a:ext cx="2895600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 Jay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blue_j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33500"/>
            <a:ext cx="504825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Blue%20Jay"/>
          <p:cNvPicPr>
            <a:picLocks noChangeAspect="1" noChangeArrowheads="1"/>
          </p:cNvPicPr>
          <p:nvPr/>
        </p:nvPicPr>
        <p:blipFill>
          <a:blip r:embed="rId3" cstate="print"/>
          <a:srcRect l="28378"/>
          <a:stretch>
            <a:fillRect/>
          </a:stretch>
        </p:blipFill>
        <p:spPr bwMode="auto">
          <a:xfrm>
            <a:off x="5105400" y="2627313"/>
            <a:ext cx="4038600" cy="42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Brewers Blackbird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co_brewers_blackbird_turning_his_he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219200"/>
            <a:ext cx="4799686" cy="422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brbl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2438400"/>
            <a:ext cx="4419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Brown Thrasher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brown_thrash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71600"/>
            <a:ext cx="36099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AJH-thrasher%20stump%2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3038475"/>
            <a:ext cx="57150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Brown-Headed Cowbird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brown-headed_cowbi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57300"/>
            <a:ext cx="5048250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brown-headed-cowbirdwtm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170238"/>
            <a:ext cx="4419600" cy="3687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Burrowing Owl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PHO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224987"/>
            <a:ext cx="4733925" cy="410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burrowing_ow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722" y="2757547"/>
            <a:ext cx="4571277" cy="4100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0" y="274638"/>
            <a:ext cx="5715000" cy="1143000"/>
          </a:xfrm>
        </p:spPr>
        <p:txBody>
          <a:bodyPr/>
          <a:lstStyle/>
          <a:p>
            <a:r>
              <a:rPr lang="en-US" dirty="0" smtClean="0"/>
              <a:t>Chimney Swift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Swift20080526_a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810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[Swift20080526_t.jpg]"/>
          <p:cNvPicPr>
            <a:picLocks noChangeAspect="1" noChangeArrowheads="1"/>
          </p:cNvPicPr>
          <p:nvPr/>
        </p:nvPicPr>
        <p:blipFill>
          <a:blip r:embed="rId3" cstate="print"/>
          <a:srcRect l="10000" t="22445" r="33750" b="15174"/>
          <a:stretch>
            <a:fillRect/>
          </a:stretch>
        </p:blipFill>
        <p:spPr bwMode="auto">
          <a:xfrm>
            <a:off x="5715000" y="4038600"/>
            <a:ext cx="3429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 descr="http://content.ornith.cornell.edu/UEWebApp/images/MJH_071602_00321B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2381250"/>
            <a:ext cx="2828925" cy="4476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 smtClean="0"/>
              <a:t>American Bittern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American_Bittern_1_b"/>
          <p:cNvPicPr>
            <a:picLocks noChangeAspect="1" noChangeArrowheads="1"/>
          </p:cNvPicPr>
          <p:nvPr/>
        </p:nvPicPr>
        <p:blipFill>
          <a:blip r:embed="rId2" cstate="print"/>
          <a:srcRect t="16949" r="455"/>
          <a:stretch>
            <a:fillRect/>
          </a:stretch>
        </p:blipFill>
        <p:spPr bwMode="auto">
          <a:xfrm>
            <a:off x="228600" y="914400"/>
            <a:ext cx="3124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6" name="Picture 2" descr="http://content.ornith.cornell.edu/UEWebApp/images/WLN_123002_100009_L.jpg"/>
          <p:cNvPicPr>
            <a:picLocks noChangeAspect="1" noChangeArrowheads="1"/>
          </p:cNvPicPr>
          <p:nvPr/>
        </p:nvPicPr>
        <p:blipFill>
          <a:blip r:embed="rId3" cstate="print"/>
          <a:srcRect l="22111" r="17588"/>
          <a:stretch>
            <a:fillRect/>
          </a:stretch>
        </p:blipFill>
        <p:spPr bwMode="auto">
          <a:xfrm>
            <a:off x="3886200" y="1524000"/>
            <a:ext cx="2286000" cy="5143500"/>
          </a:xfrm>
          <a:prstGeom prst="rect">
            <a:avLst/>
          </a:prstGeom>
          <a:noFill/>
        </p:spPr>
      </p:pic>
      <p:pic>
        <p:nvPicPr>
          <p:cNvPr id="72708" name="Picture 4" descr="http://content.ornith.cornell.edu/UEWebApp/images/KTK_031504_100093_L.jpg"/>
          <p:cNvPicPr>
            <a:picLocks noChangeAspect="1" noChangeArrowheads="1"/>
          </p:cNvPicPr>
          <p:nvPr/>
        </p:nvPicPr>
        <p:blipFill>
          <a:blip r:embed="rId4" cstate="print"/>
          <a:srcRect l="21782" r="6931"/>
          <a:stretch>
            <a:fillRect/>
          </a:stretch>
        </p:blipFill>
        <p:spPr bwMode="auto">
          <a:xfrm>
            <a:off x="6400800" y="914400"/>
            <a:ext cx="2743200" cy="5143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Cliff Swallow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Cliff Swallow nes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14400"/>
            <a:ext cx="5056210" cy="292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liff%20swallow%20nes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565525"/>
            <a:ext cx="411480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2" descr="http://www.birdsasart.com/cliff%20swallow.jpg"/>
          <p:cNvPicPr>
            <a:picLocks noChangeAspect="1" noChangeArrowheads="1"/>
          </p:cNvPicPr>
          <p:nvPr/>
        </p:nvPicPr>
        <p:blipFill>
          <a:blip r:embed="rId5" cstate="print"/>
          <a:srcRect l="7385" t="21053" r="36000" b="3509"/>
          <a:stretch>
            <a:fillRect/>
          </a:stretch>
        </p:blipFill>
        <p:spPr bwMode="auto">
          <a:xfrm>
            <a:off x="457200" y="3581400"/>
            <a:ext cx="3505200" cy="327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Flicker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http://i.pbase.com/u11/rcm1840/upload/38091673.FlickerClo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5" y="1600200"/>
            <a:ext cx="50006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ttp://www.animalcontrolproducts.com/NorthernFlickerKK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75" y="1203325"/>
            <a:ext cx="3705225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 smtClean="0"/>
              <a:t>Common Grackle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7" descr="http://sdakotabirds.com/species/photos/common_grack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59042" y="2743200"/>
            <a:ext cx="4832558" cy="3982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ttp://www.dpughphoto.com/images/common%20grackle%20duke%20gardens%2040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829446"/>
            <a:ext cx="4737100" cy="4428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Loon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 descr="http://content.ornith.cornell.edu/UEWebApp/images/REP_070202_00004K_L.jpg"/>
          <p:cNvPicPr>
            <a:picLocks noChangeAspect="1" noChangeArrowheads="1"/>
          </p:cNvPicPr>
          <p:nvPr/>
        </p:nvPicPr>
        <p:blipFill>
          <a:blip r:embed="rId2" cstate="print"/>
          <a:srcRect l="8889" t="21220" b="10875"/>
          <a:stretch>
            <a:fillRect/>
          </a:stretch>
        </p:blipFill>
        <p:spPr bwMode="auto">
          <a:xfrm>
            <a:off x="381000" y="4419600"/>
            <a:ext cx="4686300" cy="2438400"/>
          </a:xfrm>
          <a:prstGeom prst="rect">
            <a:avLst/>
          </a:prstGeom>
          <a:noFill/>
        </p:spPr>
      </p:pic>
      <p:pic>
        <p:nvPicPr>
          <p:cNvPr id="7" name="Picture 2" descr="http://www.fws.gov/northdakotafieldoffice/images/common%20lo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743200"/>
            <a:ext cx="3849034" cy="2635250"/>
          </a:xfrm>
          <a:prstGeom prst="rect">
            <a:avLst/>
          </a:prstGeom>
          <a:noFill/>
        </p:spPr>
      </p:pic>
      <p:pic>
        <p:nvPicPr>
          <p:cNvPr id="53252" name="Picture 4" descr="http://www.college.emory.edu/culpeper/GOUZOULES/site/images/birds/bpics/loo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3795" y="1219200"/>
            <a:ext cx="2393805" cy="3092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Nighthawk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8" name="Picture 4" descr="Common Nighthawk (Chordeiles minor) photo"/>
          <p:cNvPicPr>
            <a:picLocks noChangeAspect="1" noChangeArrowheads="1"/>
          </p:cNvPicPr>
          <p:nvPr/>
        </p:nvPicPr>
        <p:blipFill>
          <a:blip r:embed="rId2" cstate="print"/>
          <a:srcRect l="12000"/>
          <a:stretch>
            <a:fillRect/>
          </a:stretch>
        </p:blipFill>
        <p:spPr bwMode="auto">
          <a:xfrm>
            <a:off x="152400" y="1295400"/>
            <a:ext cx="5029200" cy="4034118"/>
          </a:xfrm>
          <a:prstGeom prst="rect">
            <a:avLst/>
          </a:prstGeom>
          <a:noFill/>
        </p:spPr>
      </p:pic>
      <p:pic>
        <p:nvPicPr>
          <p:cNvPr id="52226" name="Picture 2" descr="http://www.timboyer.com/images/notecards/001-003_common_nighthawk.jpg"/>
          <p:cNvPicPr>
            <a:picLocks noChangeAspect="1" noChangeArrowheads="1"/>
          </p:cNvPicPr>
          <p:nvPr/>
        </p:nvPicPr>
        <p:blipFill>
          <a:blip r:embed="rId3" cstate="print"/>
          <a:srcRect r="2957" b="9278"/>
          <a:stretch>
            <a:fillRect/>
          </a:stretch>
        </p:blipFill>
        <p:spPr bwMode="auto">
          <a:xfrm>
            <a:off x="3990975" y="2971800"/>
            <a:ext cx="5000625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Redpoll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 descr="http://50birds.com/uploads/cyberhawk/2004-10-28_233035_Common_Redpo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3895725" cy="5048250"/>
          </a:xfrm>
          <a:prstGeom prst="rect">
            <a:avLst/>
          </a:prstGeom>
          <a:noFill/>
        </p:spPr>
      </p:pic>
      <p:pic>
        <p:nvPicPr>
          <p:cNvPr id="51204" name="Picture 4" descr="http://wagontrailranch.org/pictures/Common%20redpoll.jpg"/>
          <p:cNvPicPr>
            <a:picLocks noChangeAspect="1" noChangeArrowheads="1"/>
          </p:cNvPicPr>
          <p:nvPr/>
        </p:nvPicPr>
        <p:blipFill>
          <a:blip r:embed="rId3" cstate="print"/>
          <a:srcRect t="23003" r="18723"/>
          <a:stretch>
            <a:fillRect/>
          </a:stretch>
        </p:blipFill>
        <p:spPr bwMode="auto">
          <a:xfrm>
            <a:off x="4440786" y="2587210"/>
            <a:ext cx="4474614" cy="28229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www.birdingintaiwan.org/gallery/Kuo%20K.K/2008/Common%20Snipe.jpg"/>
          <p:cNvPicPr>
            <a:picLocks noChangeAspect="1" noChangeArrowheads="1"/>
          </p:cNvPicPr>
          <p:nvPr/>
        </p:nvPicPr>
        <p:blipFill>
          <a:blip r:embed="rId2" cstate="print"/>
          <a:srcRect l="22252" t="23526" r="13622" b="19031"/>
          <a:stretch>
            <a:fillRect/>
          </a:stretch>
        </p:blipFill>
        <p:spPr bwMode="auto">
          <a:xfrm>
            <a:off x="4495800" y="1219200"/>
            <a:ext cx="4648200" cy="31242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Snipe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13" descr="common_sni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4078989"/>
            <a:ext cx="4648200" cy="2779011"/>
          </a:xfrm>
          <a:prstGeom prst="rect">
            <a:avLst/>
          </a:prstGeom>
          <a:noFill/>
        </p:spPr>
      </p:pic>
      <p:pic>
        <p:nvPicPr>
          <p:cNvPr id="50180" name="Picture 4" descr="http://upload.wikimedia.org/wikipedia/commons/6/6e/Common_snipe_fencepo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05000"/>
            <a:ext cx="4479719" cy="4600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</a:t>
            </a:r>
            <a:r>
              <a:rPr lang="en-US" dirty="0" smtClean="0"/>
              <a:t>Tern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http://pie.midco.net/dougback/miscphotos/Caspian%20Terns.jpg"/>
          <p:cNvPicPr>
            <a:picLocks noChangeAspect="1" noChangeArrowheads="1"/>
          </p:cNvPicPr>
          <p:nvPr/>
        </p:nvPicPr>
        <p:blipFill>
          <a:blip r:embed="rId2" cstate="print"/>
          <a:srcRect l="4810" t="16388" r="23617" b="4951"/>
          <a:stretch>
            <a:fillRect/>
          </a:stretch>
        </p:blipFill>
        <p:spPr bwMode="auto">
          <a:xfrm>
            <a:off x="4572000" y="3392129"/>
            <a:ext cx="4572000" cy="3465871"/>
          </a:xfrm>
          <a:prstGeom prst="rect">
            <a:avLst/>
          </a:prstGeom>
          <a:noFill/>
        </p:spPr>
      </p:pic>
      <p:pic>
        <p:nvPicPr>
          <p:cNvPr id="5" name="Picture 2" descr="http://content.ornith.cornell.edu/UEWebApp/images/BES_common_tern_1_L.jpg"/>
          <p:cNvPicPr>
            <a:picLocks noChangeAspect="1" noChangeArrowheads="1"/>
          </p:cNvPicPr>
          <p:nvPr/>
        </p:nvPicPr>
        <p:blipFill>
          <a:blip r:embed="rId3" cstate="print"/>
          <a:srcRect l="17037" t="19308"/>
          <a:stretch>
            <a:fillRect/>
          </a:stretch>
        </p:blipFill>
        <p:spPr bwMode="auto">
          <a:xfrm>
            <a:off x="0" y="1295400"/>
            <a:ext cx="4267200" cy="2667000"/>
          </a:xfrm>
          <a:prstGeom prst="rect">
            <a:avLst/>
          </a:prstGeom>
          <a:noFill/>
        </p:spPr>
      </p:pic>
      <p:pic>
        <p:nvPicPr>
          <p:cNvPr id="39942" name="Picture 6" descr="http://content.ornith.cornell.edu/UEWebApp/images/bna_AM_CommTern_1_L.jpg"/>
          <p:cNvPicPr>
            <a:picLocks noChangeAspect="1" noChangeArrowheads="1"/>
          </p:cNvPicPr>
          <p:nvPr/>
        </p:nvPicPr>
        <p:blipFill>
          <a:blip r:embed="rId4" cstate="print"/>
          <a:srcRect r="15556" b="15181"/>
          <a:stretch>
            <a:fillRect/>
          </a:stretch>
        </p:blipFill>
        <p:spPr bwMode="auto">
          <a:xfrm>
            <a:off x="533400" y="3858126"/>
            <a:ext cx="3886200" cy="299987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609600" y="39624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Nonbreeding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 descr="http://frankwinters.files.wordpress.com/2007/07/coopers-hawk-2.jpg"/>
          <p:cNvPicPr>
            <a:picLocks noChangeAspect="1" noChangeArrowheads="1"/>
          </p:cNvPicPr>
          <p:nvPr/>
        </p:nvPicPr>
        <p:blipFill>
          <a:blip r:embed="rId2" cstate="print"/>
          <a:srcRect l="3200" r="21600"/>
          <a:stretch>
            <a:fillRect/>
          </a:stretch>
        </p:blipFill>
        <p:spPr bwMode="auto">
          <a:xfrm>
            <a:off x="304800" y="3048000"/>
            <a:ext cx="3452837" cy="3581400"/>
          </a:xfrm>
          <a:prstGeom prst="rect">
            <a:avLst/>
          </a:prstGeom>
          <a:noFill/>
        </p:spPr>
      </p:pic>
      <p:pic>
        <p:nvPicPr>
          <p:cNvPr id="7" name="Picture 4" descr="w_Cooper'sHawkdiving_lrg"/>
          <p:cNvPicPr>
            <a:picLocks noChangeAspect="1" noChangeArrowheads="1"/>
          </p:cNvPicPr>
          <p:nvPr/>
        </p:nvPicPr>
        <p:blipFill>
          <a:blip r:embed="rId3" cstate="print"/>
          <a:srcRect l="9231" r="24615"/>
          <a:stretch>
            <a:fillRect/>
          </a:stretch>
        </p:blipFill>
        <p:spPr bwMode="auto">
          <a:xfrm>
            <a:off x="0" y="228600"/>
            <a:ext cx="3276600" cy="3302000"/>
          </a:xfrm>
          <a:prstGeom prst="rect">
            <a:avLst/>
          </a:prstGeom>
          <a:noFill/>
        </p:spPr>
      </p:pic>
      <p:pic>
        <p:nvPicPr>
          <p:cNvPr id="8" name="Picture 5" descr="coopers_hawk_F5R6520-Ed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0"/>
            <a:ext cx="4114800" cy="3117850"/>
          </a:xfrm>
          <a:prstGeom prst="rect">
            <a:avLst/>
          </a:prstGeom>
          <a:noFill/>
        </p:spPr>
      </p:pic>
      <p:pic>
        <p:nvPicPr>
          <p:cNvPr id="9" name="Picture 6" descr="coopers_hawk_F5R7994-0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971800"/>
            <a:ext cx="2328863" cy="3657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Cooper’s Hawk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 descr="http://www.peiphotoclub.com/2006/darkeyedjunko.jpg"/>
          <p:cNvPicPr>
            <a:picLocks noChangeAspect="1" noChangeArrowheads="1"/>
          </p:cNvPicPr>
          <p:nvPr/>
        </p:nvPicPr>
        <p:blipFill>
          <a:blip r:embed="rId2" cstate="print"/>
          <a:srcRect l="18433" t="14286" b="41431"/>
          <a:stretch>
            <a:fillRect/>
          </a:stretch>
        </p:blipFill>
        <p:spPr bwMode="auto">
          <a:xfrm>
            <a:off x="0" y="1813302"/>
            <a:ext cx="4133850" cy="2606298"/>
          </a:xfrm>
          <a:prstGeom prst="rect">
            <a:avLst/>
          </a:prstGeom>
          <a:noFill/>
        </p:spPr>
      </p:pic>
      <p:pic>
        <p:nvPicPr>
          <p:cNvPr id="47108" name="Picture 4" descr="http://www.gdphotography.com/images/1058.jpg"/>
          <p:cNvPicPr>
            <a:picLocks noChangeAspect="1" noChangeArrowheads="1"/>
          </p:cNvPicPr>
          <p:nvPr/>
        </p:nvPicPr>
        <p:blipFill>
          <a:blip r:embed="rId3" cstate="print"/>
          <a:srcRect l="47488" t="9143" r="16190"/>
          <a:stretch>
            <a:fillRect/>
          </a:stretch>
        </p:blipFill>
        <p:spPr bwMode="auto">
          <a:xfrm>
            <a:off x="6705600" y="2791691"/>
            <a:ext cx="2438400" cy="4066309"/>
          </a:xfrm>
          <a:prstGeom prst="rect">
            <a:avLst/>
          </a:prstGeom>
          <a:noFill/>
        </p:spPr>
      </p:pic>
      <p:pic>
        <p:nvPicPr>
          <p:cNvPr id="7" name="Picture 6" descr="Dark-eyed-junco"/>
          <p:cNvPicPr>
            <a:picLocks noChangeAspect="1" noChangeArrowheads="1"/>
          </p:cNvPicPr>
          <p:nvPr/>
        </p:nvPicPr>
        <p:blipFill>
          <a:blip r:embed="rId4" cstate="print"/>
          <a:srcRect r="17576"/>
          <a:stretch>
            <a:fillRect/>
          </a:stretch>
        </p:blipFill>
        <p:spPr bwMode="auto">
          <a:xfrm>
            <a:off x="3810000" y="3733800"/>
            <a:ext cx="2590800" cy="2095500"/>
          </a:xfrm>
          <a:prstGeom prst="rect">
            <a:avLst/>
          </a:prstGeom>
          <a:noFill/>
        </p:spPr>
      </p:pic>
      <p:pic>
        <p:nvPicPr>
          <p:cNvPr id="9" name="Picture 10" descr="darkeyedjunko1-30-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09440"/>
            <a:ext cx="3352800" cy="24485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Dark-Eyed Junko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Coot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 descr="01-11-2006-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143000"/>
            <a:ext cx="3232727" cy="215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amco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67000"/>
            <a:ext cx="4711700" cy="3143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 descr="800px-Eurasi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505200"/>
            <a:ext cx="4267200" cy="315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Double Crested Cormorant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 descr="http://birdsofsanibel.free.fr/Images/2005/Double-crested%20Cormorant.jpg"/>
          <p:cNvPicPr>
            <a:picLocks noChangeAspect="1" noChangeArrowheads="1"/>
          </p:cNvPicPr>
          <p:nvPr/>
        </p:nvPicPr>
        <p:blipFill>
          <a:blip r:embed="rId2" cstate="print"/>
          <a:srcRect r="13333"/>
          <a:stretch>
            <a:fillRect/>
          </a:stretch>
        </p:blipFill>
        <p:spPr bwMode="auto">
          <a:xfrm>
            <a:off x="0" y="2209800"/>
            <a:ext cx="4953000" cy="3810000"/>
          </a:xfrm>
          <a:prstGeom prst="rect">
            <a:avLst/>
          </a:prstGeom>
          <a:noFill/>
        </p:spPr>
      </p:pic>
      <p:pic>
        <p:nvPicPr>
          <p:cNvPr id="46084" name="Picture 4" descr="http://animal.discovery.com/guides/wild-birds/gallery/double-crested_cormora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219200"/>
            <a:ext cx="3619500" cy="5048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err="1" smtClean="0"/>
              <a:t>Dowitcher</a:t>
            </a:r>
            <a:r>
              <a:rPr lang="en-US" dirty="0" smtClean="0"/>
              <a:t> (long or short billed)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 descr="http://www.gpnc.org/images/jpegs/animals/dowitcherLB.jpg"/>
          <p:cNvPicPr>
            <a:picLocks noChangeAspect="1" noChangeArrowheads="1"/>
          </p:cNvPicPr>
          <p:nvPr/>
        </p:nvPicPr>
        <p:blipFill>
          <a:blip r:embed="rId2" cstate="print"/>
          <a:srcRect l="9160" r="3817" b="5882"/>
          <a:stretch>
            <a:fillRect/>
          </a:stretch>
        </p:blipFill>
        <p:spPr bwMode="auto">
          <a:xfrm>
            <a:off x="228600" y="1295400"/>
            <a:ext cx="4343400" cy="2895600"/>
          </a:xfrm>
          <a:prstGeom prst="rect">
            <a:avLst/>
          </a:prstGeom>
          <a:noFill/>
        </p:spPr>
      </p:pic>
      <p:pic>
        <p:nvPicPr>
          <p:cNvPr id="45060" name="Picture 4" descr="http://birdsillinois.com/images/stories/2008/may1808/short-billed_dowitcher-051808-9501.jpg"/>
          <p:cNvPicPr>
            <a:picLocks noChangeAspect="1" noChangeArrowheads="1"/>
          </p:cNvPicPr>
          <p:nvPr/>
        </p:nvPicPr>
        <p:blipFill>
          <a:blip r:embed="rId3" cstate="print"/>
          <a:srcRect l="9580" t="2704" r="18806" b="10749"/>
          <a:stretch>
            <a:fillRect/>
          </a:stretch>
        </p:blipFill>
        <p:spPr bwMode="auto">
          <a:xfrm>
            <a:off x="4572287" y="3352800"/>
            <a:ext cx="4343112" cy="3276600"/>
          </a:xfrm>
          <a:prstGeom prst="rect">
            <a:avLst/>
          </a:prstGeom>
          <a:noFill/>
        </p:spPr>
      </p:pic>
      <p:pic>
        <p:nvPicPr>
          <p:cNvPr id="45062" name="Picture 6" descr="http://www.geocities.com/tgrey41/ShortbilledDowitcher29.jpg"/>
          <p:cNvPicPr>
            <a:picLocks noChangeAspect="1" noChangeArrowheads="1"/>
          </p:cNvPicPr>
          <p:nvPr/>
        </p:nvPicPr>
        <p:blipFill>
          <a:blip r:embed="rId4" cstate="print"/>
          <a:srcRect l="32752" t="14780" r="6783" b="11258"/>
          <a:stretch>
            <a:fillRect/>
          </a:stretch>
        </p:blipFill>
        <p:spPr bwMode="auto">
          <a:xfrm>
            <a:off x="1219200" y="4038600"/>
            <a:ext cx="2668555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960438"/>
          </a:xfrm>
        </p:spPr>
        <p:txBody>
          <a:bodyPr/>
          <a:lstStyle/>
          <a:p>
            <a:r>
              <a:rPr lang="en-US" dirty="0" smtClean="0"/>
              <a:t>Downy Woodpecker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mvyvf2j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0"/>
            <a:ext cx="3170238" cy="3505200"/>
          </a:xfrm>
          <a:prstGeom prst="rect">
            <a:avLst/>
          </a:prstGeom>
          <a:noFill/>
        </p:spPr>
      </p:pic>
      <p:pic>
        <p:nvPicPr>
          <p:cNvPr id="6" name="Picture 8" descr="P1010049%20downy%20woodpecker%20female%20cro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124200"/>
            <a:ext cx="3411538" cy="3505200"/>
          </a:xfrm>
          <a:prstGeom prst="rect">
            <a:avLst/>
          </a:prstGeom>
          <a:noFill/>
        </p:spPr>
      </p:pic>
      <p:pic>
        <p:nvPicPr>
          <p:cNvPr id="7" name="Picture 11" descr="downeywoodpeck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05072"/>
            <a:ext cx="3657600" cy="2852928"/>
          </a:xfrm>
          <a:prstGeom prst="rect">
            <a:avLst/>
          </a:prstGeom>
          <a:noFill/>
        </p:spPr>
      </p:pic>
      <p:pic>
        <p:nvPicPr>
          <p:cNvPr id="8" name="Picture 14" descr="13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914400"/>
            <a:ext cx="2735263" cy="2971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Eastern Kingbird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 descr="http://www.weeksbay.org/photo_gallery/neotropical/25.jpg"/>
          <p:cNvPicPr>
            <a:picLocks noChangeAspect="1" noChangeArrowheads="1"/>
          </p:cNvPicPr>
          <p:nvPr/>
        </p:nvPicPr>
        <p:blipFill>
          <a:blip r:embed="rId2" cstate="print"/>
          <a:srcRect l="8621" r="20690"/>
          <a:stretch>
            <a:fillRect/>
          </a:stretch>
        </p:blipFill>
        <p:spPr bwMode="auto">
          <a:xfrm>
            <a:off x="0" y="1371600"/>
            <a:ext cx="3124200" cy="3693614"/>
          </a:xfrm>
          <a:prstGeom prst="rect">
            <a:avLst/>
          </a:prstGeom>
          <a:noFill/>
        </p:spPr>
      </p:pic>
      <p:pic>
        <p:nvPicPr>
          <p:cNvPr id="43012" name="Picture 4" descr="http://www.learnbirdsongs.com/images/eastern-kingbirdwtmk.jpg"/>
          <p:cNvPicPr>
            <a:picLocks noChangeAspect="1" noChangeArrowheads="1"/>
          </p:cNvPicPr>
          <p:nvPr/>
        </p:nvPicPr>
        <p:blipFill>
          <a:blip r:embed="rId3" cstate="print"/>
          <a:srcRect l="22354" r="12260"/>
          <a:stretch>
            <a:fillRect/>
          </a:stretch>
        </p:blipFill>
        <p:spPr bwMode="auto">
          <a:xfrm>
            <a:off x="6248400" y="1219200"/>
            <a:ext cx="2895600" cy="3695700"/>
          </a:xfrm>
          <a:prstGeom prst="rect">
            <a:avLst/>
          </a:prstGeom>
          <a:noFill/>
        </p:spPr>
      </p:pic>
      <p:pic>
        <p:nvPicPr>
          <p:cNvPr id="5" name="Picture 2" descr="http://content.ornith.cornell.edu/UEWebApp/images/EJF_072202_00396C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3200400"/>
            <a:ext cx="2710774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Starling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http://www.willamalane.org/1_parks/birding/bird%20pics/IMG_5597_european_starl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447799"/>
            <a:ext cx="3581400" cy="5041267"/>
          </a:xfrm>
          <a:prstGeom prst="rect">
            <a:avLst/>
          </a:prstGeom>
          <a:noFill/>
        </p:spPr>
      </p:pic>
      <p:pic>
        <p:nvPicPr>
          <p:cNvPr id="41988" name="Picture 4" descr="http://people.eku.edu/ritchisong/554images/European_Starl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2970" y="1447800"/>
            <a:ext cx="410718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Eurasian Collard Dove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31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5" descr="Ferruginous_Haw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333750" cy="3962400"/>
          </a:xfrm>
          <a:prstGeom prst="rect">
            <a:avLst/>
          </a:prstGeom>
          <a:noFill/>
        </p:spPr>
      </p:pic>
      <p:pic>
        <p:nvPicPr>
          <p:cNvPr id="7" name="Picture 11" descr="haw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0500"/>
            <a:ext cx="3810000" cy="2857500"/>
          </a:xfrm>
          <a:prstGeom prst="rect">
            <a:avLst/>
          </a:prstGeom>
          <a:noFill/>
        </p:spPr>
      </p:pic>
      <p:pic>
        <p:nvPicPr>
          <p:cNvPr id="8" name="Picture 13" descr="5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141663"/>
            <a:ext cx="5334000" cy="371633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556260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Ferruginous Hawk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962" name="Picture 2" descr="http://content.ornith.cornell.edu/UEWebApp/images/BES_ferruginous_hawk_2_L.jpg"/>
          <p:cNvPicPr>
            <a:picLocks noChangeAspect="1" noChangeArrowheads="1"/>
          </p:cNvPicPr>
          <p:nvPr/>
        </p:nvPicPr>
        <p:blipFill>
          <a:blip r:embed="rId5" cstate="print"/>
          <a:srcRect l="31358" t="3843" r="30123" b="18945"/>
          <a:stretch>
            <a:fillRect/>
          </a:stretch>
        </p:blipFill>
        <p:spPr bwMode="auto">
          <a:xfrm>
            <a:off x="7162800" y="381000"/>
            <a:ext cx="1981200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7" descr="zzFranklinsGull10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0"/>
            <a:ext cx="4419600" cy="3168650"/>
          </a:xfrm>
          <a:prstGeom prst="rect">
            <a:avLst/>
          </a:prstGeom>
          <a:noFill/>
        </p:spPr>
      </p:pic>
      <p:pic>
        <p:nvPicPr>
          <p:cNvPr id="7" name="Picture 9" descr="frgu2"/>
          <p:cNvPicPr>
            <a:picLocks noChangeAspect="1" noChangeArrowheads="1"/>
          </p:cNvPicPr>
          <p:nvPr/>
        </p:nvPicPr>
        <p:blipFill>
          <a:blip r:embed="rId3" cstate="print"/>
          <a:srcRect l="21795" t="38313" r="39744"/>
          <a:stretch>
            <a:fillRect/>
          </a:stretch>
        </p:blipFill>
        <p:spPr bwMode="auto">
          <a:xfrm>
            <a:off x="6019800" y="3886200"/>
            <a:ext cx="2286000" cy="2438400"/>
          </a:xfrm>
          <a:prstGeom prst="rect">
            <a:avLst/>
          </a:prstGeom>
          <a:noFill/>
        </p:spPr>
      </p:pic>
      <p:pic>
        <p:nvPicPr>
          <p:cNvPr id="38914" name="Picture 2" descr="http://content.ornith.cornell.edu/UEWebApp/images/bna_AM_FranklinsGull_1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19425"/>
            <a:ext cx="5143500" cy="3838575"/>
          </a:xfrm>
          <a:prstGeom prst="rect">
            <a:avLst/>
          </a:prstGeom>
          <a:noFill/>
        </p:spPr>
      </p:pic>
      <p:pic>
        <p:nvPicPr>
          <p:cNvPr id="38916" name="Picture 4" descr="http://content.ornith.cornell.edu/UEWebApp/images/BES_frankins_gull_1_L.jpg"/>
          <p:cNvPicPr>
            <a:picLocks noChangeAspect="1" noChangeArrowheads="1"/>
          </p:cNvPicPr>
          <p:nvPr/>
        </p:nvPicPr>
        <p:blipFill>
          <a:blip r:embed="rId5" cstate="print"/>
          <a:srcRect r="9383" b="9524"/>
          <a:stretch>
            <a:fillRect/>
          </a:stretch>
        </p:blipFill>
        <p:spPr bwMode="auto">
          <a:xfrm>
            <a:off x="63500" y="92075"/>
            <a:ext cx="4660900" cy="29559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90800"/>
            <a:ext cx="8229600" cy="1143000"/>
          </a:xfrm>
        </p:spPr>
        <p:txBody>
          <a:bodyPr/>
          <a:lstStyle/>
          <a:p>
            <a:r>
              <a:rPr lang="en-US" dirty="0" smtClean="0"/>
              <a:t>Franklin’s Gull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3276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Nonbreeding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" y="381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Breeding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Eagle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http://content.ornith.cornell.edu/UEWebApp/images/JWE_042704_00121A_L.jpg"/>
          <p:cNvPicPr>
            <a:picLocks noChangeAspect="1" noChangeArrowheads="1"/>
          </p:cNvPicPr>
          <p:nvPr/>
        </p:nvPicPr>
        <p:blipFill>
          <a:blip r:embed="rId2" cstate="print"/>
          <a:srcRect l="17439" t="8510" r="17166"/>
          <a:stretch>
            <a:fillRect/>
          </a:stretch>
        </p:blipFill>
        <p:spPr bwMode="auto">
          <a:xfrm>
            <a:off x="0" y="1295400"/>
            <a:ext cx="3104707" cy="5562600"/>
          </a:xfrm>
          <a:prstGeom prst="rect">
            <a:avLst/>
          </a:prstGeom>
          <a:noFill/>
        </p:spPr>
      </p:pic>
      <p:pic>
        <p:nvPicPr>
          <p:cNvPr id="7" name="Picture 2" descr="http://org2.democracyinaction.org/o/5056/images/golden_eagle.jpg"/>
          <p:cNvPicPr>
            <a:picLocks noChangeAspect="1" noChangeArrowheads="1"/>
          </p:cNvPicPr>
          <p:nvPr/>
        </p:nvPicPr>
        <p:blipFill>
          <a:blip r:embed="rId3" cstate="print"/>
          <a:srcRect l="13846" r="9231" b="16883"/>
          <a:stretch>
            <a:fillRect/>
          </a:stretch>
        </p:blipFill>
        <p:spPr bwMode="auto">
          <a:xfrm>
            <a:off x="5181600" y="1219200"/>
            <a:ext cx="3810000" cy="3048000"/>
          </a:xfrm>
          <a:prstGeom prst="rect">
            <a:avLst/>
          </a:prstGeom>
          <a:noFill/>
        </p:spPr>
      </p:pic>
      <p:pic>
        <p:nvPicPr>
          <p:cNvPr id="37892" name="Picture 4" descr="http://www.birding.in/images/Birds/golden_eag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580395"/>
            <a:ext cx="3048000" cy="3277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Blue Heron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http://forums.techguy.org/attachments/31797d1082070570/great-blue-heron.jpg"/>
          <p:cNvPicPr>
            <a:picLocks noChangeAspect="1" noChangeArrowheads="1"/>
          </p:cNvPicPr>
          <p:nvPr/>
        </p:nvPicPr>
        <p:blipFill>
          <a:blip r:embed="rId2" cstate="print"/>
          <a:srcRect l="26918" t="7547" r="8447" b="6415"/>
          <a:stretch>
            <a:fillRect/>
          </a:stretch>
        </p:blipFill>
        <p:spPr bwMode="auto">
          <a:xfrm>
            <a:off x="6090602" y="1600200"/>
            <a:ext cx="3053398" cy="4662674"/>
          </a:xfrm>
          <a:prstGeom prst="rect">
            <a:avLst/>
          </a:prstGeom>
          <a:noFill/>
        </p:spPr>
      </p:pic>
      <p:pic>
        <p:nvPicPr>
          <p:cNvPr id="36868" name="Picture 4" descr="http://www.majestyofbirds.com/w_GreatBlueHeronFlying_lrg.jpg"/>
          <p:cNvPicPr>
            <a:picLocks noChangeAspect="1" noChangeArrowheads="1"/>
          </p:cNvPicPr>
          <p:nvPr/>
        </p:nvPicPr>
        <p:blipFill>
          <a:blip r:embed="rId3" cstate="print"/>
          <a:srcRect t="11029" r="13235"/>
          <a:stretch>
            <a:fillRect/>
          </a:stretch>
        </p:blipFill>
        <p:spPr bwMode="auto">
          <a:xfrm>
            <a:off x="1676400" y="1219200"/>
            <a:ext cx="4495800" cy="3073400"/>
          </a:xfrm>
          <a:prstGeom prst="rect">
            <a:avLst/>
          </a:prstGeom>
          <a:noFill/>
        </p:spPr>
      </p:pic>
      <p:pic>
        <p:nvPicPr>
          <p:cNvPr id="5" name="Picture 2" descr="http://content.ornith.cornell.edu/UEWebApp/images/brd_WLN_030904_100078_L.jpg"/>
          <p:cNvPicPr>
            <a:picLocks noChangeAspect="1" noChangeArrowheads="1"/>
          </p:cNvPicPr>
          <p:nvPr/>
        </p:nvPicPr>
        <p:blipFill>
          <a:blip r:embed="rId4" cstate="print"/>
          <a:srcRect l="11566" t="14074"/>
          <a:stretch>
            <a:fillRect/>
          </a:stretch>
        </p:blipFill>
        <p:spPr bwMode="auto">
          <a:xfrm>
            <a:off x="76200" y="2743200"/>
            <a:ext cx="3254594" cy="4114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0" y="48006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White morph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Crow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 descr="http://animal.discovery.com/guides/wild-birds/gallery/american_crow.jpg"/>
          <p:cNvPicPr>
            <a:picLocks noChangeAspect="1" noChangeArrowheads="1"/>
          </p:cNvPicPr>
          <p:nvPr/>
        </p:nvPicPr>
        <p:blipFill>
          <a:blip r:embed="rId2" cstate="print"/>
          <a:srcRect t="4528" r="15789"/>
          <a:stretch>
            <a:fillRect/>
          </a:stretch>
        </p:blipFill>
        <p:spPr bwMode="auto">
          <a:xfrm>
            <a:off x="228600" y="1371600"/>
            <a:ext cx="3048000" cy="4819650"/>
          </a:xfrm>
          <a:prstGeom prst="rect">
            <a:avLst/>
          </a:prstGeom>
          <a:noFill/>
        </p:spPr>
      </p:pic>
      <p:pic>
        <p:nvPicPr>
          <p:cNvPr id="48132" name="Picture 4" descr="http://www.bio.davidson.edu/people/vecase/Behavior/Spring2007/Burke/Assets/AmericanCrow1LR.jpg"/>
          <p:cNvPicPr>
            <a:picLocks noChangeAspect="1" noChangeArrowheads="1"/>
          </p:cNvPicPr>
          <p:nvPr/>
        </p:nvPicPr>
        <p:blipFill>
          <a:blip r:embed="rId3" cstate="print"/>
          <a:srcRect l="29285" r="21464" b="10224"/>
          <a:stretch>
            <a:fillRect/>
          </a:stretch>
        </p:blipFill>
        <p:spPr bwMode="auto">
          <a:xfrm>
            <a:off x="6324600" y="1219200"/>
            <a:ext cx="2819400" cy="3429000"/>
          </a:xfrm>
          <a:prstGeom prst="rect">
            <a:avLst/>
          </a:prstGeom>
          <a:noFill/>
        </p:spPr>
      </p:pic>
      <p:pic>
        <p:nvPicPr>
          <p:cNvPr id="48134" name="Picture 6" descr="http://www.birdsasart.com/American%20Crow2.jpg"/>
          <p:cNvPicPr>
            <a:picLocks noChangeAspect="1" noChangeArrowheads="1"/>
          </p:cNvPicPr>
          <p:nvPr/>
        </p:nvPicPr>
        <p:blipFill>
          <a:blip r:embed="rId4" cstate="print"/>
          <a:srcRect l="6316" t="23818" r="15789"/>
          <a:stretch>
            <a:fillRect/>
          </a:stretch>
        </p:blipFill>
        <p:spPr bwMode="auto">
          <a:xfrm>
            <a:off x="3390900" y="1394346"/>
            <a:ext cx="2819400" cy="4143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Egret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4" name="Picture 4" descr="http://sdakotabirds.com/species/photos/great_egret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6425" y="1295400"/>
            <a:ext cx="2924175" cy="5189081"/>
          </a:xfrm>
          <a:prstGeom prst="rect">
            <a:avLst/>
          </a:prstGeom>
          <a:noFill/>
        </p:spPr>
      </p:pic>
      <p:pic>
        <p:nvPicPr>
          <p:cNvPr id="6" name="Picture 4" descr="http://geowonders.files.wordpress.com/2007/12/great-egret-_mg_7619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828800"/>
            <a:ext cx="4695825" cy="3171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Horned Owl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http://content.ornith.cornell.edu/UEWebApp/images/MJH_071002_00299A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3524250" cy="5143500"/>
          </a:xfrm>
          <a:prstGeom prst="rect">
            <a:avLst/>
          </a:prstGeom>
          <a:noFill/>
        </p:spPr>
      </p:pic>
      <p:pic>
        <p:nvPicPr>
          <p:cNvPr id="34820" name="Picture 4" descr="http://www.light-and-shadow.org/gallery/albums/Claudia-Petersons-Album/Great_Horned_Ow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2650" y="1771650"/>
            <a:ext cx="3181350" cy="5086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Horned_Lark_George_Jameson"/>
          <p:cNvPicPr>
            <a:picLocks noChangeAspect="1" noChangeArrowheads="1"/>
          </p:cNvPicPr>
          <p:nvPr/>
        </p:nvPicPr>
        <p:blipFill>
          <a:blip r:embed="rId2" cstate="print"/>
          <a:srcRect l="14583" t="8955" r="25000" b="8469"/>
          <a:stretch>
            <a:fillRect/>
          </a:stretch>
        </p:blipFill>
        <p:spPr bwMode="auto">
          <a:xfrm>
            <a:off x="3124200" y="3886200"/>
            <a:ext cx="2209800" cy="2971800"/>
          </a:xfrm>
          <a:prstGeom prst="rect">
            <a:avLst/>
          </a:prstGeom>
          <a:noFill/>
        </p:spPr>
      </p:pic>
      <p:pic>
        <p:nvPicPr>
          <p:cNvPr id="6" name="Picture 7" descr="streaked_horned_lark"/>
          <p:cNvPicPr>
            <a:picLocks noChangeAspect="1" noChangeArrowheads="1"/>
          </p:cNvPicPr>
          <p:nvPr/>
        </p:nvPicPr>
        <p:blipFill>
          <a:blip r:embed="rId3" cstate="print"/>
          <a:srcRect l="19608"/>
          <a:stretch>
            <a:fillRect/>
          </a:stretch>
        </p:blipFill>
        <p:spPr bwMode="auto">
          <a:xfrm>
            <a:off x="0" y="1981200"/>
            <a:ext cx="3124200" cy="3279775"/>
          </a:xfrm>
          <a:prstGeom prst="rect">
            <a:avLst/>
          </a:prstGeom>
          <a:noFill/>
        </p:spPr>
      </p:pic>
      <p:pic>
        <p:nvPicPr>
          <p:cNvPr id="7" name="Picture 9" descr="Lindas-horned-lark"/>
          <p:cNvPicPr>
            <a:picLocks noChangeAspect="1" noChangeArrowheads="1"/>
          </p:cNvPicPr>
          <p:nvPr/>
        </p:nvPicPr>
        <p:blipFill>
          <a:blip r:embed="rId4" cstate="print"/>
          <a:srcRect r="27536"/>
          <a:stretch>
            <a:fillRect/>
          </a:stretch>
        </p:blipFill>
        <p:spPr bwMode="auto">
          <a:xfrm>
            <a:off x="5334000" y="2133600"/>
            <a:ext cx="3810000" cy="3502025"/>
          </a:xfrm>
          <a:prstGeom prst="rect">
            <a:avLst/>
          </a:prstGeom>
          <a:noFill/>
        </p:spPr>
      </p:pic>
      <p:pic>
        <p:nvPicPr>
          <p:cNvPr id="8" name="Picture 13" descr="HOLAfly1"/>
          <p:cNvPicPr>
            <a:picLocks noChangeAspect="1" noChangeArrowheads="1"/>
          </p:cNvPicPr>
          <p:nvPr/>
        </p:nvPicPr>
        <p:blipFill>
          <a:blip r:embed="rId5" cstate="print"/>
          <a:srcRect l="20339" r="35593" b="22599"/>
          <a:stretch>
            <a:fillRect/>
          </a:stretch>
        </p:blipFill>
        <p:spPr bwMode="auto">
          <a:xfrm>
            <a:off x="3352800" y="1143000"/>
            <a:ext cx="1981200" cy="26098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Horned Lark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House Finch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sdakotabirds.com/species/photos/house_fin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19200"/>
            <a:ext cx="4323933" cy="3547178"/>
          </a:xfrm>
          <a:prstGeom prst="rect">
            <a:avLst/>
          </a:prstGeom>
          <a:noFill/>
        </p:spPr>
      </p:pic>
      <p:pic>
        <p:nvPicPr>
          <p:cNvPr id="31746" name="Picture 2" descr="http://www.nps.gov/prsf/naturescience/images/house-fin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33750"/>
            <a:ext cx="4343400" cy="3257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84238"/>
          </a:xfrm>
        </p:spPr>
        <p:txBody>
          <a:bodyPr/>
          <a:lstStyle/>
          <a:p>
            <a:r>
              <a:rPr lang="en-US" dirty="0" smtClean="0"/>
              <a:t>House Sparrow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81533330female_house_sparr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784840"/>
            <a:ext cx="3124200" cy="2777885"/>
          </a:xfrm>
          <a:prstGeom prst="rect">
            <a:avLst/>
          </a:prstGeom>
          <a:noFill/>
        </p:spPr>
      </p:pic>
      <p:pic>
        <p:nvPicPr>
          <p:cNvPr id="6" name="Picture 8" descr="sparrow-house-f-lg2"/>
          <p:cNvPicPr>
            <a:picLocks noChangeAspect="1" noChangeArrowheads="1"/>
          </p:cNvPicPr>
          <p:nvPr/>
        </p:nvPicPr>
        <p:blipFill>
          <a:blip r:embed="rId3" cstate="print"/>
          <a:srcRect r="4000" b="9860"/>
          <a:stretch>
            <a:fillRect/>
          </a:stretch>
        </p:blipFill>
        <p:spPr bwMode="auto">
          <a:xfrm>
            <a:off x="5181600" y="3995468"/>
            <a:ext cx="3657600" cy="2786332"/>
          </a:xfrm>
          <a:prstGeom prst="rect">
            <a:avLst/>
          </a:prstGeom>
          <a:noFill/>
        </p:spPr>
      </p:pic>
      <p:pic>
        <p:nvPicPr>
          <p:cNvPr id="7" name="Picture 9" descr="house-sparrow-ma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838201"/>
            <a:ext cx="3657600" cy="2812942"/>
          </a:xfrm>
          <a:prstGeom prst="rect">
            <a:avLst/>
          </a:prstGeom>
          <a:noFill/>
        </p:spPr>
      </p:pic>
      <p:pic>
        <p:nvPicPr>
          <p:cNvPr id="8" name="Picture 15" descr="Passer_domesticus,_House_Sparrow,I_JSA23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838200"/>
            <a:ext cx="3581400" cy="342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House Wren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http://www.bio.davidson.edu/people/vecase/behavior/Spring2006/Black/House%20Wren%20Lang.jpg"/>
          <p:cNvPicPr>
            <a:picLocks noChangeAspect="1" noChangeArrowheads="1"/>
          </p:cNvPicPr>
          <p:nvPr/>
        </p:nvPicPr>
        <p:blipFill>
          <a:blip r:embed="rId2" cstate="print"/>
          <a:srcRect l="23022" r="11751"/>
          <a:stretch>
            <a:fillRect/>
          </a:stretch>
        </p:blipFill>
        <p:spPr bwMode="auto">
          <a:xfrm>
            <a:off x="0" y="990600"/>
            <a:ext cx="2590800" cy="3314700"/>
          </a:xfrm>
          <a:prstGeom prst="rect">
            <a:avLst/>
          </a:prstGeom>
          <a:noFill/>
        </p:spPr>
      </p:pic>
      <p:pic>
        <p:nvPicPr>
          <p:cNvPr id="29700" name="Picture 4" descr="http://www.learner.org/jnorth/images/graphics/u-z/wren_house2Cook.jpg"/>
          <p:cNvPicPr>
            <a:picLocks noChangeAspect="1" noChangeArrowheads="1"/>
          </p:cNvPicPr>
          <p:nvPr/>
        </p:nvPicPr>
        <p:blipFill>
          <a:blip r:embed="rId3" cstate="print"/>
          <a:srcRect l="8130" r="10569" b="13911"/>
          <a:stretch>
            <a:fillRect/>
          </a:stretch>
        </p:blipFill>
        <p:spPr bwMode="auto">
          <a:xfrm>
            <a:off x="5334000" y="3733800"/>
            <a:ext cx="3810000" cy="3124200"/>
          </a:xfrm>
          <a:prstGeom prst="rect">
            <a:avLst/>
          </a:prstGeom>
          <a:noFill/>
        </p:spPr>
      </p:pic>
      <p:pic>
        <p:nvPicPr>
          <p:cNvPr id="5" name="Picture 2" descr="http://www.uoguelph.ca/arboretum/SiteImages/Homepage/housewren06.jpg"/>
          <p:cNvPicPr>
            <a:picLocks noChangeAspect="1" noChangeArrowheads="1"/>
          </p:cNvPicPr>
          <p:nvPr/>
        </p:nvPicPr>
        <p:blipFill>
          <a:blip r:embed="rId4" cstate="print"/>
          <a:srcRect l="21022" r="16775"/>
          <a:stretch>
            <a:fillRect/>
          </a:stretch>
        </p:blipFill>
        <p:spPr bwMode="auto">
          <a:xfrm>
            <a:off x="2514600" y="2924175"/>
            <a:ext cx="2743200" cy="39338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Killde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4587" y="0"/>
            <a:ext cx="4413813" cy="3352800"/>
          </a:xfrm>
          <a:prstGeom prst="rect">
            <a:avLst/>
          </a:prstGeom>
          <a:noFill/>
        </p:spPr>
      </p:pic>
      <p:pic>
        <p:nvPicPr>
          <p:cNvPr id="7" name="Picture 9" descr="killdee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500" y="3505200"/>
            <a:ext cx="3238500" cy="3352800"/>
          </a:xfrm>
          <a:prstGeom prst="rect">
            <a:avLst/>
          </a:prstGeom>
          <a:noFill/>
        </p:spPr>
      </p:pic>
      <p:pic>
        <p:nvPicPr>
          <p:cNvPr id="8" name="Picture 11" descr="Killdeer%20Ve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838450"/>
            <a:ext cx="3228975" cy="40195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92562"/>
            <a:ext cx="8229600" cy="960438"/>
          </a:xfrm>
        </p:spPr>
        <p:txBody>
          <a:bodyPr/>
          <a:lstStyle/>
          <a:p>
            <a:r>
              <a:rPr lang="en-US" dirty="0" smtClean="0"/>
              <a:t>Killdeer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Least Tern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350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201%20Long-billed%20Curl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4400"/>
            <a:ext cx="4054475" cy="2844800"/>
          </a:xfrm>
          <a:prstGeom prst="rect">
            <a:avLst/>
          </a:prstGeom>
          <a:noFill/>
        </p:spPr>
      </p:pic>
      <p:pic>
        <p:nvPicPr>
          <p:cNvPr id="6" name="Picture 5" descr="curle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3938" y="768350"/>
            <a:ext cx="3040062" cy="3657600"/>
          </a:xfrm>
          <a:prstGeom prst="rect">
            <a:avLst/>
          </a:prstGeom>
          <a:noFill/>
        </p:spPr>
      </p:pic>
      <p:pic>
        <p:nvPicPr>
          <p:cNvPr id="7" name="Picture 6" descr="curlew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958" y="4114800"/>
            <a:ext cx="3132042" cy="2743200"/>
          </a:xfrm>
          <a:prstGeom prst="rect">
            <a:avLst/>
          </a:prstGeom>
          <a:noFill/>
        </p:spPr>
      </p:pic>
      <p:pic>
        <p:nvPicPr>
          <p:cNvPr id="8" name="Picture 7" descr="curlew-reachi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2667000"/>
            <a:ext cx="3059113" cy="4191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Long-billed Curlew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Marbled Godwit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http://birdsbybaranoff.com/images/_7SB0525%20marbled%20godwit.jpg"/>
          <p:cNvPicPr>
            <a:picLocks noChangeAspect="1" noChangeArrowheads="1"/>
          </p:cNvPicPr>
          <p:nvPr/>
        </p:nvPicPr>
        <p:blipFill>
          <a:blip r:embed="rId2" cstate="print"/>
          <a:srcRect l="15178" t="8742" r="7589" b="15786"/>
          <a:stretch>
            <a:fillRect/>
          </a:stretch>
        </p:blipFill>
        <p:spPr bwMode="auto">
          <a:xfrm>
            <a:off x="3810000" y="2667000"/>
            <a:ext cx="5105400" cy="3810000"/>
          </a:xfrm>
          <a:prstGeom prst="rect">
            <a:avLst/>
          </a:prstGeom>
          <a:noFill/>
        </p:spPr>
      </p:pic>
      <p:pic>
        <p:nvPicPr>
          <p:cNvPr id="25604" name="Picture 4" descr="http://www.birdsasart.com/Marbled-Godwit-soft-flight-downstroke-_J7X4031-Fort-DeSoto-Park,-St.jpg"/>
          <p:cNvPicPr>
            <a:picLocks noChangeAspect="1" noChangeArrowheads="1"/>
          </p:cNvPicPr>
          <p:nvPr/>
        </p:nvPicPr>
        <p:blipFill>
          <a:blip r:embed="rId3" cstate="print"/>
          <a:srcRect t="27650" r="10154" b="5991"/>
          <a:stretch>
            <a:fillRect/>
          </a:stretch>
        </p:blipFill>
        <p:spPr bwMode="auto">
          <a:xfrm>
            <a:off x="457200" y="1213981"/>
            <a:ext cx="4800600" cy="2367419"/>
          </a:xfrm>
          <a:prstGeom prst="rect">
            <a:avLst/>
          </a:prstGeom>
          <a:noFill/>
        </p:spPr>
      </p:pic>
      <p:pic>
        <p:nvPicPr>
          <p:cNvPr id="5" name="Picture 2" descr="http://content.ornith.cornell.edu/UEWebApp/images/AM_MARBLED_GODWIT_VERT_LOOKI_L.jpg"/>
          <p:cNvPicPr>
            <a:picLocks noChangeAspect="1" noChangeArrowheads="1"/>
          </p:cNvPicPr>
          <p:nvPr/>
        </p:nvPicPr>
        <p:blipFill>
          <a:blip r:embed="rId4" cstate="print"/>
          <a:srcRect t="20426"/>
          <a:stretch>
            <a:fillRect/>
          </a:stretch>
        </p:blipFill>
        <p:spPr bwMode="auto">
          <a:xfrm>
            <a:off x="76200" y="3295650"/>
            <a:ext cx="3438525" cy="35623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feathered_kestrel"/>
          <p:cNvPicPr>
            <a:picLocks noChangeAspect="1" noChangeArrowheads="1"/>
          </p:cNvPicPr>
          <p:nvPr/>
        </p:nvPicPr>
        <p:blipFill>
          <a:blip r:embed="rId2" cstate="print"/>
          <a:srcRect l="30854" t="17631" r="3030" b="9642"/>
          <a:stretch>
            <a:fillRect/>
          </a:stretch>
        </p:blipFill>
        <p:spPr bwMode="auto">
          <a:xfrm rot="998580">
            <a:off x="4008098" y="1293366"/>
            <a:ext cx="3124200" cy="343662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American</a:t>
            </a:r>
            <a:r>
              <a:rPr lang="en-US" dirty="0"/>
              <a:t> </a:t>
            </a:r>
            <a:r>
              <a:rPr lang="en-US" dirty="0" smtClean="0"/>
              <a:t>Kestrel</a:t>
            </a:r>
            <a:endParaRPr lang="en-US" dirty="0"/>
          </a:p>
        </p:txBody>
      </p:sp>
      <p:pic>
        <p:nvPicPr>
          <p:cNvPr id="5" name="Picture 4" descr="1134AmericanKestre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044575"/>
            <a:ext cx="4038600" cy="2689225"/>
          </a:xfrm>
          <a:prstGeom prst="rect">
            <a:avLst/>
          </a:prstGeom>
          <a:noFill/>
        </p:spPr>
      </p:pic>
      <p:pic>
        <p:nvPicPr>
          <p:cNvPr id="6" name="Picture 5" descr="american_kestr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98887"/>
            <a:ext cx="4267200" cy="3059113"/>
          </a:xfrm>
          <a:prstGeom prst="rect">
            <a:avLst/>
          </a:prstGeom>
          <a:noFill/>
        </p:spPr>
      </p:pic>
      <p:pic>
        <p:nvPicPr>
          <p:cNvPr id="8" name="Picture 7" descr="american_kestrel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2362" y="3124200"/>
            <a:ext cx="2789238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Northern Harrier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ttp://www.coffeecreekwc.org/photos/birds/Northern_Harrier_(Male).jpg"/>
          <p:cNvPicPr>
            <a:picLocks noChangeAspect="1" noChangeArrowheads="1"/>
          </p:cNvPicPr>
          <p:nvPr/>
        </p:nvPicPr>
        <p:blipFill>
          <a:blip r:embed="rId2" cstate="print"/>
          <a:srcRect l="16832" r="25083"/>
          <a:stretch>
            <a:fillRect/>
          </a:stretch>
        </p:blipFill>
        <p:spPr bwMode="auto">
          <a:xfrm>
            <a:off x="4648200" y="1332634"/>
            <a:ext cx="4343400" cy="5182466"/>
          </a:xfrm>
          <a:prstGeom prst="rect">
            <a:avLst/>
          </a:prstGeom>
          <a:noFill/>
        </p:spPr>
      </p:pic>
      <p:pic>
        <p:nvPicPr>
          <p:cNvPr id="6" name="Picture 4" descr="http://www.msstate.edu/dept/geosciences/CT/TIG/WEBSITES/LOCAL/Summer2003/Schuster-Loomis_Rea/Northern%20Harri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038475"/>
            <a:ext cx="2857500" cy="3819525"/>
          </a:xfrm>
          <a:prstGeom prst="rect">
            <a:avLst/>
          </a:prstGeom>
          <a:noFill/>
        </p:spPr>
      </p:pic>
      <p:pic>
        <p:nvPicPr>
          <p:cNvPr id="5" name="Picture 2" descr="http://content.ornith.cornell.edu/UEWebApp/images/FSC_042704_00105D_L.jpg"/>
          <p:cNvPicPr>
            <a:picLocks noChangeAspect="1" noChangeArrowheads="1"/>
          </p:cNvPicPr>
          <p:nvPr/>
        </p:nvPicPr>
        <p:blipFill>
          <a:blip r:embed="rId4" cstate="print"/>
          <a:srcRect l="20741" r="34815"/>
          <a:stretch>
            <a:fillRect/>
          </a:stretch>
        </p:blipFill>
        <p:spPr bwMode="auto">
          <a:xfrm>
            <a:off x="0" y="0"/>
            <a:ext cx="2286000" cy="3857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Oriole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6" descr="baltimore_oriole_ma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219200"/>
            <a:ext cx="3478443" cy="3286125"/>
          </a:xfrm>
          <a:prstGeom prst="rect">
            <a:avLst/>
          </a:prstGeom>
          <a:noFill/>
        </p:spPr>
      </p:pic>
      <p:pic>
        <p:nvPicPr>
          <p:cNvPr id="10" name="Picture 10" descr="bullocks_ori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4135535"/>
            <a:ext cx="3374323" cy="2722465"/>
          </a:xfrm>
          <a:prstGeom prst="rect">
            <a:avLst/>
          </a:prstGeom>
          <a:noFill/>
        </p:spPr>
      </p:pic>
      <p:pic>
        <p:nvPicPr>
          <p:cNvPr id="11" name="Picture 6" descr="female_oriole_2"/>
          <p:cNvPicPr>
            <a:picLocks noChangeAspect="1" noChangeArrowheads="1"/>
          </p:cNvPicPr>
          <p:nvPr/>
        </p:nvPicPr>
        <p:blipFill>
          <a:blip r:embed="rId4" cstate="print"/>
          <a:srcRect l="19565" t="15645"/>
          <a:stretch>
            <a:fillRect/>
          </a:stretch>
        </p:blipFill>
        <p:spPr bwMode="auto">
          <a:xfrm>
            <a:off x="4114800" y="1447800"/>
            <a:ext cx="2819400" cy="3286805"/>
          </a:xfrm>
          <a:prstGeom prst="rect">
            <a:avLst/>
          </a:prstGeom>
          <a:noFill/>
        </p:spPr>
      </p:pic>
      <p:pic>
        <p:nvPicPr>
          <p:cNvPr id="12" name="Picture 8" descr="Female%20Oriole%2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343400"/>
            <a:ext cx="3505200" cy="2331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Peregrine_Falcon_38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04925"/>
            <a:ext cx="3378970" cy="4181475"/>
          </a:xfrm>
          <a:prstGeom prst="rect">
            <a:avLst/>
          </a:prstGeom>
          <a:noFill/>
        </p:spPr>
      </p:pic>
      <p:pic>
        <p:nvPicPr>
          <p:cNvPr id="8" name="Picture 8" descr="peregrine-falc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3320232"/>
            <a:ext cx="2819400" cy="353776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229600" cy="884238"/>
          </a:xfrm>
        </p:spPr>
        <p:txBody>
          <a:bodyPr/>
          <a:lstStyle/>
          <a:p>
            <a:r>
              <a:rPr lang="en-US" dirty="0" smtClean="0"/>
              <a:t>Peregrine Falcon</a:t>
            </a:r>
            <a:endParaRPr lang="en-US" dirty="0"/>
          </a:p>
        </p:txBody>
      </p:sp>
      <p:pic>
        <p:nvPicPr>
          <p:cNvPr id="9" name="Picture 6" descr="MOM_MT_CLEMENS_0601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6505" y="0"/>
            <a:ext cx="2457495" cy="3419475"/>
          </a:xfrm>
          <a:prstGeom prst="rect">
            <a:avLst/>
          </a:prstGeom>
          <a:noFill/>
        </p:spPr>
      </p:pic>
      <p:pic>
        <p:nvPicPr>
          <p:cNvPr id="10" name="Picture 8" descr="405038_peregrinefalcon_fema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2831757"/>
            <a:ext cx="3048000" cy="40262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5486400" cy="1143000"/>
          </a:xfrm>
        </p:spPr>
        <p:txBody>
          <a:bodyPr/>
          <a:lstStyle/>
          <a:p>
            <a:r>
              <a:rPr lang="en-US" dirty="0" smtClean="0"/>
              <a:t>Pine Siskin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 descr="p_sisk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3524250" cy="2428875"/>
          </a:xfrm>
          <a:prstGeom prst="rect">
            <a:avLst/>
          </a:prstGeom>
          <a:noFill/>
        </p:spPr>
      </p:pic>
      <p:pic>
        <p:nvPicPr>
          <p:cNvPr id="6" name="Picture 8" descr="pine_sisk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2100" y="228600"/>
            <a:ext cx="3771900" cy="3176588"/>
          </a:xfrm>
          <a:prstGeom prst="rect">
            <a:avLst/>
          </a:prstGeom>
          <a:noFill/>
        </p:spPr>
      </p:pic>
      <p:pic>
        <p:nvPicPr>
          <p:cNvPr id="7" name="Picture 10" descr="Pine%20Sisk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1600" y="3733800"/>
            <a:ext cx="2971800" cy="2971800"/>
          </a:xfrm>
          <a:prstGeom prst="rect">
            <a:avLst/>
          </a:prstGeom>
          <a:noFill/>
        </p:spPr>
      </p:pic>
      <p:pic>
        <p:nvPicPr>
          <p:cNvPr id="8" name="Picture 12" descr="Pine_Siskin_on_feeder_6Nov01_935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429000"/>
            <a:ext cx="300355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Piping Plover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9589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Purple Martin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ttp://content.ornith.cornell.edu/UEWebApp/images/KTK_112602_100050_L.jpg"/>
          <p:cNvPicPr>
            <a:picLocks noChangeAspect="1" noChangeArrowheads="1"/>
          </p:cNvPicPr>
          <p:nvPr/>
        </p:nvPicPr>
        <p:blipFill>
          <a:blip r:embed="rId2" cstate="print"/>
          <a:srcRect l="29629" r="9630"/>
          <a:stretch>
            <a:fillRect/>
          </a:stretch>
        </p:blipFill>
        <p:spPr bwMode="auto">
          <a:xfrm>
            <a:off x="2819400" y="1524000"/>
            <a:ext cx="3124200" cy="3810000"/>
          </a:xfrm>
          <a:prstGeom prst="rect">
            <a:avLst/>
          </a:prstGeom>
          <a:noFill/>
        </p:spPr>
      </p:pic>
      <p:pic>
        <p:nvPicPr>
          <p:cNvPr id="20484" name="Picture 4" descr="http://www.purple-martin.org/ASYMale.jpg"/>
          <p:cNvPicPr>
            <a:picLocks noChangeAspect="1" noChangeArrowheads="1"/>
          </p:cNvPicPr>
          <p:nvPr/>
        </p:nvPicPr>
        <p:blipFill>
          <a:blip r:embed="rId3" cstate="print"/>
          <a:srcRect l="4734" t="6266" r="36884" b="3916"/>
          <a:stretch>
            <a:fillRect/>
          </a:stretch>
        </p:blipFill>
        <p:spPr bwMode="auto">
          <a:xfrm>
            <a:off x="6096000" y="1524000"/>
            <a:ext cx="2819400" cy="3276600"/>
          </a:xfrm>
          <a:prstGeom prst="rect">
            <a:avLst/>
          </a:prstGeom>
          <a:noFill/>
        </p:spPr>
      </p:pic>
      <p:pic>
        <p:nvPicPr>
          <p:cNvPr id="20486" name="Picture 6" descr="http://www.noble.org/Ag/Wildlife/EarlyBird/MartinOnWi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24000"/>
            <a:ext cx="2619375" cy="3590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Redheaded Woodpecker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://content.ornith.cornell.edu/UEWebApp/images/BID_071702_00345A_L.jpg"/>
          <p:cNvPicPr>
            <a:picLocks noChangeAspect="1" noChangeArrowheads="1"/>
          </p:cNvPicPr>
          <p:nvPr/>
        </p:nvPicPr>
        <p:blipFill>
          <a:blip r:embed="rId2" cstate="print"/>
          <a:srcRect l="25185" r="11111"/>
          <a:stretch>
            <a:fillRect/>
          </a:stretch>
        </p:blipFill>
        <p:spPr bwMode="auto">
          <a:xfrm>
            <a:off x="4780047" y="1295400"/>
            <a:ext cx="4135353" cy="4724400"/>
          </a:xfrm>
          <a:prstGeom prst="rect">
            <a:avLst/>
          </a:prstGeom>
          <a:noFill/>
        </p:spPr>
      </p:pic>
      <p:pic>
        <p:nvPicPr>
          <p:cNvPr id="19460" name="Picture 4" descr="http://www.birdsasart.com/Red-Headed-Woodpecker-looking-away-Rondeau-ONT-_H2D0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600200"/>
            <a:ext cx="2971800" cy="4457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9" descr="Red-tailed_Hawk_Buteo_jamaicensis_Full_Body_1880px"/>
          <p:cNvPicPr>
            <a:picLocks noChangeAspect="1" noChangeArrowheads="1"/>
          </p:cNvPicPr>
          <p:nvPr/>
        </p:nvPicPr>
        <p:blipFill>
          <a:blip r:embed="rId2" cstate="print"/>
          <a:srcRect l="10000" b="6250"/>
          <a:stretch>
            <a:fillRect/>
          </a:stretch>
        </p:blipFill>
        <p:spPr bwMode="auto">
          <a:xfrm>
            <a:off x="5029200" y="0"/>
            <a:ext cx="4114800" cy="3429000"/>
          </a:xfrm>
          <a:prstGeom prst="rect">
            <a:avLst/>
          </a:prstGeom>
          <a:noFill/>
        </p:spPr>
      </p:pic>
      <p:pic>
        <p:nvPicPr>
          <p:cNvPr id="8" name="Picture 11" descr="P1090249%20Red-tailed%20Hawk"/>
          <p:cNvPicPr>
            <a:picLocks noChangeAspect="1" noChangeArrowheads="1"/>
          </p:cNvPicPr>
          <p:nvPr/>
        </p:nvPicPr>
        <p:blipFill>
          <a:blip r:embed="rId3" cstate="print"/>
          <a:srcRect l="10000" t="7407" r="5000" b="5556"/>
          <a:stretch>
            <a:fillRect/>
          </a:stretch>
        </p:blipFill>
        <p:spPr bwMode="auto">
          <a:xfrm>
            <a:off x="5257800" y="3276600"/>
            <a:ext cx="3886200" cy="35814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5334000" cy="884238"/>
          </a:xfrm>
        </p:spPr>
        <p:txBody>
          <a:bodyPr/>
          <a:lstStyle/>
          <a:p>
            <a:r>
              <a:rPr lang="en-US" dirty="0" smtClean="0"/>
              <a:t>Red-Tailed Hawk</a:t>
            </a:r>
            <a:endParaRPr lang="en-US" dirty="0"/>
          </a:p>
        </p:txBody>
      </p:sp>
      <p:pic>
        <p:nvPicPr>
          <p:cNvPr id="18434" name="Picture 2" descr="http://content.ornith.cornell.edu/UEWebApp/images/VIR_020403_100001_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219200"/>
            <a:ext cx="367665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Red-winged Blackbird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://resources.edb.gov.hk/biology/english/images/bird/_red-winged%20blackbird.jpg"/>
          <p:cNvPicPr>
            <a:picLocks noChangeAspect="1" noChangeArrowheads="1"/>
          </p:cNvPicPr>
          <p:nvPr/>
        </p:nvPicPr>
        <p:blipFill>
          <a:blip r:embed="rId2" cstate="print"/>
          <a:srcRect l="16393" t="-3279" r="8197"/>
          <a:stretch>
            <a:fillRect/>
          </a:stretch>
        </p:blipFill>
        <p:spPr bwMode="auto">
          <a:xfrm>
            <a:off x="5638800" y="1752600"/>
            <a:ext cx="3505200" cy="4800600"/>
          </a:xfrm>
          <a:prstGeom prst="rect">
            <a:avLst/>
          </a:prstGeom>
          <a:noFill/>
        </p:spPr>
      </p:pic>
      <p:pic>
        <p:nvPicPr>
          <p:cNvPr id="17412" name="Picture 4" descr="http://www.coffeecreekwc.org/photos/birds/Red-Winged_Blackbird_(male).jpg"/>
          <p:cNvPicPr>
            <a:picLocks noChangeAspect="1" noChangeArrowheads="1"/>
          </p:cNvPicPr>
          <p:nvPr/>
        </p:nvPicPr>
        <p:blipFill>
          <a:blip r:embed="rId3" cstate="print"/>
          <a:srcRect l="10431" r="12186"/>
          <a:stretch>
            <a:fillRect/>
          </a:stretch>
        </p:blipFill>
        <p:spPr bwMode="auto">
          <a:xfrm>
            <a:off x="0" y="1257301"/>
            <a:ext cx="3657600" cy="2823882"/>
          </a:xfrm>
          <a:prstGeom prst="rect">
            <a:avLst/>
          </a:prstGeom>
          <a:noFill/>
        </p:spPr>
      </p:pic>
      <p:pic>
        <p:nvPicPr>
          <p:cNvPr id="5" name="Picture 2" descr="http://content.ornith.cornell.edu/UEWebApp/images/MPR_073102_100040_L.jpg"/>
          <p:cNvPicPr>
            <a:picLocks noChangeAspect="1" noChangeArrowheads="1"/>
          </p:cNvPicPr>
          <p:nvPr/>
        </p:nvPicPr>
        <p:blipFill>
          <a:blip r:embed="rId4" cstate="print"/>
          <a:srcRect l="4691" t="11301" r="24198"/>
          <a:stretch>
            <a:fillRect/>
          </a:stretch>
        </p:blipFill>
        <p:spPr bwMode="auto">
          <a:xfrm>
            <a:off x="2057400" y="3394075"/>
            <a:ext cx="3657600" cy="3463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Ring-billed Gull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content.ornith.cornell.edu/UEWebApp/images/OSP_070902_00223A_L.jpg"/>
          <p:cNvPicPr>
            <a:picLocks noChangeAspect="1" noChangeArrowheads="1"/>
          </p:cNvPicPr>
          <p:nvPr/>
        </p:nvPicPr>
        <p:blipFill>
          <a:blip r:embed="rId2" cstate="print"/>
          <a:srcRect t="6122" r="12593"/>
          <a:stretch>
            <a:fillRect/>
          </a:stretch>
        </p:blipFill>
        <p:spPr bwMode="auto">
          <a:xfrm>
            <a:off x="0" y="3124200"/>
            <a:ext cx="4495800" cy="3505200"/>
          </a:xfrm>
          <a:prstGeom prst="rect">
            <a:avLst/>
          </a:prstGeom>
          <a:noFill/>
        </p:spPr>
      </p:pic>
      <p:pic>
        <p:nvPicPr>
          <p:cNvPr id="5" name="Picture 4" descr="http://content.ornith.cornell.edu/UEWebApp/images/CHC_070902_00223B_L.jpg"/>
          <p:cNvPicPr>
            <a:picLocks noChangeAspect="1" noChangeArrowheads="1"/>
          </p:cNvPicPr>
          <p:nvPr/>
        </p:nvPicPr>
        <p:blipFill>
          <a:blip r:embed="rId3" cstate="print"/>
          <a:srcRect l="8148" t="15470"/>
          <a:stretch>
            <a:fillRect/>
          </a:stretch>
        </p:blipFill>
        <p:spPr bwMode="auto">
          <a:xfrm>
            <a:off x="4419600" y="1600200"/>
            <a:ext cx="4724400" cy="291465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32766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Breeding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77000" y="167640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Nonbreeding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36638"/>
          </a:xfrm>
        </p:spPr>
        <p:txBody>
          <a:bodyPr/>
          <a:lstStyle/>
          <a:p>
            <a:r>
              <a:rPr lang="en-US" dirty="0" smtClean="0"/>
              <a:t>American Goldfinch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american_goldfinch_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90600"/>
            <a:ext cx="3427704" cy="540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american_goldfinch_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3728694" cy="534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Rough-leggedHawkYF%204-17-07web"/>
          <p:cNvPicPr>
            <a:picLocks noChangeAspect="1" noChangeArrowheads="1"/>
          </p:cNvPicPr>
          <p:nvPr/>
        </p:nvPicPr>
        <p:blipFill>
          <a:blip r:embed="rId2" cstate="print"/>
          <a:srcRect l="13846" t="6204" r="13846" b="13141"/>
          <a:stretch>
            <a:fillRect/>
          </a:stretch>
        </p:blipFill>
        <p:spPr bwMode="auto">
          <a:xfrm>
            <a:off x="5562600" y="3048000"/>
            <a:ext cx="3581400" cy="2971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15000"/>
            <a:ext cx="8229600" cy="1143000"/>
          </a:xfrm>
        </p:spPr>
        <p:txBody>
          <a:bodyPr/>
          <a:lstStyle/>
          <a:p>
            <a:r>
              <a:rPr lang="en-US" dirty="0" smtClean="0"/>
              <a:t>Rough-legged Hawk</a:t>
            </a:r>
            <a:endParaRPr lang="en-US" dirty="0"/>
          </a:p>
        </p:txBody>
      </p:sp>
      <p:pic>
        <p:nvPicPr>
          <p:cNvPr id="15362" name="Picture 2" descr="http://wildbirdsunlimited.typepad.com/photos/uncategorized/2007/10/16/rough_legged_hawk_l1000080.jpg"/>
          <p:cNvPicPr>
            <a:picLocks noChangeAspect="1" noChangeArrowheads="1"/>
          </p:cNvPicPr>
          <p:nvPr/>
        </p:nvPicPr>
        <p:blipFill>
          <a:blip r:embed="rId3" cstate="print"/>
          <a:srcRect l="13981" t="14249" r="26990" b="12468"/>
          <a:stretch>
            <a:fillRect/>
          </a:stretch>
        </p:blipFill>
        <p:spPr bwMode="auto">
          <a:xfrm>
            <a:off x="5334000" y="228600"/>
            <a:ext cx="2895600" cy="2743200"/>
          </a:xfrm>
          <a:prstGeom prst="rect">
            <a:avLst/>
          </a:prstGeom>
          <a:noFill/>
        </p:spPr>
      </p:pic>
      <p:pic>
        <p:nvPicPr>
          <p:cNvPr id="15364" name="Picture 4" descr="http://fishandgame.idaho.gov/IFWIS/ibt/userfiles/image/photos/800/rough-legged-hawk--tom-muns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04800"/>
            <a:ext cx="4267200" cy="51099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US" dirty="0" smtClean="0"/>
              <a:t>Ruby-throated Hummingbird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content.ornith.cornell.edu/UEWebApp/images/ISJ_071602_00332G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990600"/>
            <a:ext cx="5143500" cy="3495675"/>
          </a:xfrm>
          <a:prstGeom prst="rect">
            <a:avLst/>
          </a:prstGeom>
          <a:noFill/>
        </p:spPr>
      </p:pic>
      <p:pic>
        <p:nvPicPr>
          <p:cNvPr id="14340" name="Picture 4" descr="http://content.ornith.cornell.edu/UEWebApp/images/MJH_071602_00332B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76368"/>
            <a:ext cx="4495800" cy="3105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Screech Owl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content.ornith.cornell.edu/UEWebApp/images/VIR_020403_100009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3686175" cy="5143500"/>
          </a:xfrm>
          <a:prstGeom prst="rect">
            <a:avLst/>
          </a:prstGeom>
          <a:noFill/>
        </p:spPr>
      </p:pic>
      <p:pic>
        <p:nvPicPr>
          <p:cNvPr id="13316" name="Picture 4" descr="http://content.ornith.cornell.edu/UEWebApp/images/MJH_040802_00296A_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371600"/>
            <a:ext cx="3524250" cy="5143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5" descr="HawkSharpShinnedAdult01"/>
          <p:cNvPicPr>
            <a:picLocks noChangeAspect="1" noChangeArrowheads="1"/>
          </p:cNvPicPr>
          <p:nvPr/>
        </p:nvPicPr>
        <p:blipFill>
          <a:blip r:embed="rId2" cstate="print"/>
          <a:srcRect l="34872"/>
          <a:stretch>
            <a:fillRect/>
          </a:stretch>
        </p:blipFill>
        <p:spPr bwMode="auto">
          <a:xfrm>
            <a:off x="0" y="1647825"/>
            <a:ext cx="2419350" cy="5286375"/>
          </a:xfrm>
          <a:prstGeom prst="rect">
            <a:avLst/>
          </a:prstGeom>
          <a:noFill/>
        </p:spPr>
      </p:pic>
      <p:pic>
        <p:nvPicPr>
          <p:cNvPr id="6" name="Picture 7" descr="Sharp-shinnedHawk_closeup"/>
          <p:cNvPicPr>
            <a:picLocks noChangeAspect="1" noChangeArrowheads="1"/>
          </p:cNvPicPr>
          <p:nvPr/>
        </p:nvPicPr>
        <p:blipFill>
          <a:blip r:embed="rId3" cstate="print"/>
          <a:srcRect l="13559"/>
          <a:stretch>
            <a:fillRect/>
          </a:stretch>
        </p:blipFill>
        <p:spPr bwMode="auto">
          <a:xfrm>
            <a:off x="2514600" y="2362200"/>
            <a:ext cx="2914650" cy="4495800"/>
          </a:xfrm>
          <a:prstGeom prst="rect">
            <a:avLst/>
          </a:prstGeom>
          <a:noFill/>
        </p:spPr>
      </p:pic>
      <p:pic>
        <p:nvPicPr>
          <p:cNvPr id="7" name="Picture 9" descr="r11"/>
          <p:cNvPicPr>
            <a:picLocks noChangeAspect="1" noChangeArrowheads="1"/>
          </p:cNvPicPr>
          <p:nvPr/>
        </p:nvPicPr>
        <p:blipFill>
          <a:blip r:embed="rId4" cstate="print"/>
          <a:srcRect l="4255" r="6383"/>
          <a:stretch>
            <a:fillRect/>
          </a:stretch>
        </p:blipFill>
        <p:spPr bwMode="auto">
          <a:xfrm>
            <a:off x="5943600" y="646112"/>
            <a:ext cx="3200400" cy="2782888"/>
          </a:xfrm>
          <a:prstGeom prst="rect">
            <a:avLst/>
          </a:prstGeom>
          <a:noFill/>
        </p:spPr>
      </p:pic>
      <p:pic>
        <p:nvPicPr>
          <p:cNvPr id="8" name="Picture 12" descr="sharpshin3"/>
          <p:cNvPicPr>
            <a:picLocks noChangeAspect="1" noChangeArrowheads="1"/>
          </p:cNvPicPr>
          <p:nvPr/>
        </p:nvPicPr>
        <p:blipFill>
          <a:blip r:embed="rId5" cstate="print"/>
          <a:srcRect l="19225" t="13563" r="17134" b="5517"/>
          <a:stretch>
            <a:fillRect/>
          </a:stretch>
        </p:blipFill>
        <p:spPr bwMode="auto">
          <a:xfrm>
            <a:off x="6629400" y="3505200"/>
            <a:ext cx="1981200" cy="3352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867400" cy="1036638"/>
          </a:xfrm>
        </p:spPr>
        <p:txBody>
          <a:bodyPr/>
          <a:lstStyle/>
          <a:p>
            <a:r>
              <a:rPr lang="en-US" dirty="0" smtClean="0"/>
              <a:t>Sharp-shinned Hawk</a:t>
            </a:r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Short-eared Owl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6" descr="Short-eared%20Owl"/>
          <p:cNvPicPr>
            <a:picLocks noChangeAspect="1" noChangeArrowheads="1"/>
          </p:cNvPicPr>
          <p:nvPr/>
        </p:nvPicPr>
        <p:blipFill>
          <a:blip r:embed="rId2" cstate="print"/>
          <a:srcRect l="11538"/>
          <a:stretch>
            <a:fillRect/>
          </a:stretch>
        </p:blipFill>
        <p:spPr bwMode="auto">
          <a:xfrm>
            <a:off x="152400" y="3255963"/>
            <a:ext cx="3505200" cy="3602037"/>
          </a:xfrm>
          <a:prstGeom prst="rect">
            <a:avLst/>
          </a:prstGeom>
          <a:noFill/>
        </p:spPr>
      </p:pic>
      <p:pic>
        <p:nvPicPr>
          <p:cNvPr id="11266" name="Picture 2" descr="http://www.romulusny.com/se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1129145"/>
            <a:ext cx="3048000" cy="4433455"/>
          </a:xfrm>
          <a:prstGeom prst="rect">
            <a:avLst/>
          </a:prstGeom>
          <a:noFill/>
        </p:spPr>
      </p:pic>
      <p:pic>
        <p:nvPicPr>
          <p:cNvPr id="11268" name="Picture 4" descr="http://www.douglloydphotography.com/mediac/400_0/media/DIR_9698/short~eared~owl~607.jpg"/>
          <p:cNvPicPr>
            <a:picLocks noChangeAspect="1" noChangeArrowheads="1"/>
          </p:cNvPicPr>
          <p:nvPr/>
        </p:nvPicPr>
        <p:blipFill>
          <a:blip r:embed="rId4" cstate="print"/>
          <a:srcRect t="3185" r="16000"/>
          <a:stretch>
            <a:fillRect/>
          </a:stretch>
        </p:blipFill>
        <p:spPr bwMode="auto">
          <a:xfrm>
            <a:off x="5943600" y="3962400"/>
            <a:ext cx="3200400" cy="289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Swainson’s</a:t>
            </a:r>
            <a:r>
              <a:rPr lang="en-US" dirty="0" smtClean="0"/>
              <a:t> Hawk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wainson_sHaw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3975" y="2514600"/>
            <a:ext cx="2740025" cy="4114800"/>
          </a:xfrm>
          <a:prstGeom prst="rect">
            <a:avLst/>
          </a:prstGeom>
          <a:noFill/>
        </p:spPr>
      </p:pic>
      <p:pic>
        <p:nvPicPr>
          <p:cNvPr id="7" name="Picture 6" descr="swh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4837" y="2819400"/>
            <a:ext cx="3179763" cy="3886200"/>
          </a:xfrm>
          <a:prstGeom prst="rect">
            <a:avLst/>
          </a:prstGeom>
          <a:noFill/>
        </p:spPr>
      </p:pic>
      <p:pic>
        <p:nvPicPr>
          <p:cNvPr id="10242" name="Picture 2" descr="http://www.ccbirding.com/thw/id/Swainsons_adult_book_cover.JPG"/>
          <p:cNvPicPr>
            <a:picLocks noChangeAspect="1" noChangeArrowheads="1"/>
          </p:cNvPicPr>
          <p:nvPr/>
        </p:nvPicPr>
        <p:blipFill>
          <a:blip r:embed="rId4" cstate="print"/>
          <a:srcRect l="10835" t="29958" r="12217" b="15359"/>
          <a:stretch>
            <a:fillRect/>
          </a:stretch>
        </p:blipFill>
        <p:spPr bwMode="auto">
          <a:xfrm>
            <a:off x="0" y="1219200"/>
            <a:ext cx="4419600" cy="2057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Tundra Swan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content.ornith.cornell.edu/UEWebApp/images/KTK_031504_100100_L.jpg"/>
          <p:cNvPicPr>
            <a:picLocks noChangeAspect="1" noChangeArrowheads="1"/>
          </p:cNvPicPr>
          <p:nvPr/>
        </p:nvPicPr>
        <p:blipFill>
          <a:blip r:embed="rId2" cstate="print"/>
          <a:srcRect l="29877"/>
          <a:stretch>
            <a:fillRect/>
          </a:stretch>
        </p:blipFill>
        <p:spPr bwMode="auto">
          <a:xfrm>
            <a:off x="5537200" y="3162300"/>
            <a:ext cx="3606800" cy="3695700"/>
          </a:xfrm>
          <a:prstGeom prst="rect">
            <a:avLst/>
          </a:prstGeom>
          <a:noFill/>
        </p:spPr>
      </p:pic>
      <p:pic>
        <p:nvPicPr>
          <p:cNvPr id="9220" name="Picture 4" descr="http://www.schmoker.org/BirdPics/Photos/Waterfowl/TUSW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5143500" cy="3762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Upland Sandpiper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.center-ecological-research.org/assets/images/upland_sandpiper1-1may2001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277420"/>
            <a:ext cx="3581400" cy="5351980"/>
          </a:xfrm>
          <a:prstGeom prst="rect">
            <a:avLst/>
          </a:prstGeom>
          <a:noFill/>
        </p:spPr>
      </p:pic>
      <p:pic>
        <p:nvPicPr>
          <p:cNvPr id="8196" name="Picture 4" descr="http://www.lloydspitalnikphotos.com/d/5740-3/upland_sandpiper_F5R8708"/>
          <p:cNvPicPr>
            <a:picLocks noChangeAspect="1" noChangeArrowheads="1"/>
          </p:cNvPicPr>
          <p:nvPr/>
        </p:nvPicPr>
        <p:blipFill>
          <a:blip r:embed="rId3" cstate="print"/>
          <a:srcRect l="28750" r="6250" b="6323"/>
          <a:stretch>
            <a:fillRect/>
          </a:stretch>
        </p:blipFill>
        <p:spPr bwMode="auto">
          <a:xfrm>
            <a:off x="4636008" y="2362200"/>
            <a:ext cx="4279392" cy="4114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Meadowlark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content.ornith.cornell.edu/UEWebApp/images/DRF_073102_00618B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1371600"/>
            <a:ext cx="3952875" cy="5143500"/>
          </a:xfrm>
          <a:prstGeom prst="rect">
            <a:avLst/>
          </a:prstGeom>
          <a:noFill/>
        </p:spPr>
      </p:pic>
      <p:pic>
        <p:nvPicPr>
          <p:cNvPr id="7172" name="Picture 4" descr="http://upload.wikimedia.org/wikipedia/commons/4/46/Western_Meadowlar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676400"/>
            <a:ext cx="3925554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american-white-pelican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762000"/>
            <a:ext cx="3460931" cy="2307287"/>
          </a:xfrm>
          <a:prstGeom prst="rect">
            <a:avLst/>
          </a:prstGeom>
          <a:noFill/>
        </p:spPr>
      </p:pic>
      <p:pic>
        <p:nvPicPr>
          <p:cNvPr id="6" name="Picture 7" descr="american-white-pelic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854" y="123825"/>
            <a:ext cx="3676146" cy="3609975"/>
          </a:xfrm>
          <a:prstGeom prst="rect">
            <a:avLst/>
          </a:prstGeom>
          <a:noFill/>
        </p:spPr>
      </p:pic>
      <p:pic>
        <p:nvPicPr>
          <p:cNvPr id="7" name="Picture 9" descr="americanwhitepelic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0814" y="3352800"/>
            <a:ext cx="3484986" cy="3255839"/>
          </a:xfrm>
          <a:prstGeom prst="rect">
            <a:avLst/>
          </a:prstGeom>
          <a:noFill/>
        </p:spPr>
      </p:pic>
      <p:pic>
        <p:nvPicPr>
          <p:cNvPr id="8" name="Picture 11" descr="white-pelican-ddwr1"/>
          <p:cNvPicPr>
            <a:picLocks noChangeAspect="1" noChangeArrowheads="1"/>
          </p:cNvPicPr>
          <p:nvPr/>
        </p:nvPicPr>
        <p:blipFill>
          <a:blip r:embed="rId5" cstate="print"/>
          <a:srcRect l="19379" t="16129" r="9565" b="19355"/>
          <a:stretch>
            <a:fillRect/>
          </a:stretch>
        </p:blipFill>
        <p:spPr bwMode="auto">
          <a:xfrm>
            <a:off x="381000" y="4572000"/>
            <a:ext cx="3429000" cy="207818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960438"/>
          </a:xfrm>
        </p:spPr>
        <p:txBody>
          <a:bodyPr/>
          <a:lstStyle/>
          <a:p>
            <a:r>
              <a:rPr lang="en-US" dirty="0" smtClean="0"/>
              <a:t>White Pelican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American Robin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American_Rob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00200"/>
            <a:ext cx="6145281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american_robin_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6114" y="1200150"/>
            <a:ext cx="4537886" cy="56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White-breasted-Nuthatch-on-log-Rondeua-ONT-_H2D06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191250" cy="4124325"/>
          </a:xfrm>
          <a:prstGeom prst="rect">
            <a:avLst/>
          </a:prstGeom>
          <a:noFill/>
        </p:spPr>
      </p:pic>
      <p:pic>
        <p:nvPicPr>
          <p:cNvPr id="6" name="Picture 7" descr="white-breasted-nuthat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0" y="3876675"/>
            <a:ext cx="2857500" cy="2981325"/>
          </a:xfrm>
          <a:prstGeom prst="rect">
            <a:avLst/>
          </a:prstGeom>
          <a:noFill/>
        </p:spPr>
      </p:pic>
      <p:pic>
        <p:nvPicPr>
          <p:cNvPr id="7" name="Picture 9" descr="77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0"/>
            <a:ext cx="3200400" cy="3810000"/>
          </a:xfrm>
          <a:prstGeom prst="rect">
            <a:avLst/>
          </a:prstGeom>
          <a:noFill/>
        </p:spPr>
      </p:pic>
      <p:pic>
        <p:nvPicPr>
          <p:cNvPr id="8" name="Picture 13" descr="White-breasted-Nuthatch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711575"/>
            <a:ext cx="4724400" cy="31464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543800" cy="1143000"/>
          </a:xfrm>
        </p:spPr>
        <p:txBody>
          <a:bodyPr/>
          <a:lstStyle/>
          <a:p>
            <a:r>
              <a:rPr lang="en-US" dirty="0" smtClean="0"/>
              <a:t>White-Breasted Nuthatch</a:t>
            </a:r>
            <a:endParaRPr lang="en-US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content.ornith.cornell.edu/UEWebApp/images/WLN_123003_100054_L.jpg"/>
          <p:cNvPicPr>
            <a:picLocks noChangeAspect="1" noChangeArrowheads="1"/>
          </p:cNvPicPr>
          <p:nvPr/>
        </p:nvPicPr>
        <p:blipFill>
          <a:blip r:embed="rId2" cstate="print"/>
          <a:srcRect r="18519"/>
          <a:stretch>
            <a:fillRect/>
          </a:stretch>
        </p:blipFill>
        <p:spPr bwMode="auto">
          <a:xfrm>
            <a:off x="0" y="1676400"/>
            <a:ext cx="4191000" cy="3762375"/>
          </a:xfrm>
          <a:prstGeom prst="rect">
            <a:avLst/>
          </a:prstGeom>
          <a:noFill/>
        </p:spPr>
      </p:pic>
      <p:pic>
        <p:nvPicPr>
          <p:cNvPr id="4100" name="Picture 4" descr="http://digitalchocolate.org/images/11-10-04-morro-strand/full-res-images-delete-later/e-willet-landing.jpg"/>
          <p:cNvPicPr>
            <a:picLocks noChangeAspect="1" noChangeArrowheads="1"/>
          </p:cNvPicPr>
          <p:nvPr/>
        </p:nvPicPr>
        <p:blipFill>
          <a:blip r:embed="rId3" cstate="print"/>
          <a:srcRect l="11859" t="1896" r="10199" b="42465"/>
          <a:stretch>
            <a:fillRect/>
          </a:stretch>
        </p:blipFill>
        <p:spPr bwMode="auto">
          <a:xfrm>
            <a:off x="4267200" y="1828800"/>
            <a:ext cx="381000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Wilson’s Phalarope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nationalzoo.si.edu/ConservationAndScience/MigratoryBirds/Featured_photo/Images/Bigpic/wiph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1409700"/>
            <a:ext cx="4762500" cy="4762500"/>
          </a:xfrm>
          <a:prstGeom prst="rect">
            <a:avLst/>
          </a:prstGeom>
          <a:noFill/>
        </p:spPr>
      </p:pic>
      <p:pic>
        <p:nvPicPr>
          <p:cNvPr id="3076" name="Picture 4" descr="http://www.bsu.edu/web/00cyfisher/images/WilsonsPhalarope.bmp"/>
          <p:cNvPicPr>
            <a:picLocks noChangeAspect="1" noChangeArrowheads="1"/>
          </p:cNvPicPr>
          <p:nvPr/>
        </p:nvPicPr>
        <p:blipFill>
          <a:blip r:embed="rId3" cstate="print"/>
          <a:srcRect l="15712" r="16266"/>
          <a:stretch>
            <a:fillRect/>
          </a:stretch>
        </p:blipFill>
        <p:spPr bwMode="auto">
          <a:xfrm>
            <a:off x="5486400" y="2819400"/>
            <a:ext cx="3505200" cy="3571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Yellow Warbler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friendsofsherwoodisland.org/Photos/Hand/Land/AJH-yellow%20warbler%20head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5400"/>
            <a:ext cx="4114800" cy="5067300"/>
          </a:xfrm>
          <a:prstGeom prst="rect">
            <a:avLst/>
          </a:prstGeom>
          <a:noFill/>
        </p:spPr>
      </p:pic>
      <p:pic>
        <p:nvPicPr>
          <p:cNvPr id="2052" name="Picture 4" descr="http://nationalzoo.si.edu/ConservationAndScience/MigratoryBirds/Featured_photo/Images/Bigpic/ywar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524000"/>
            <a:ext cx="4762500" cy="4762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Yellow-headed </a:t>
            </a:r>
            <a:r>
              <a:rPr lang="en-US" dirty="0" smtClean="0"/>
              <a:t>Blackbird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kahle.org/tweeters/images/Yellow-headed_Blackbi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9" y="1371600"/>
            <a:ext cx="4856813" cy="3429000"/>
          </a:xfrm>
          <a:prstGeom prst="rect">
            <a:avLst/>
          </a:prstGeom>
          <a:noFill/>
        </p:spPr>
      </p:pic>
      <p:pic>
        <p:nvPicPr>
          <p:cNvPr id="1028" name="Picture 4" descr="http://www.birdsasart.com/Yellow-headed%20Blackbir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524000"/>
            <a:ext cx="3676650" cy="5067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Greater/Lesser Yellowlegs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6" name="Picture 4" descr="http://www.birdsasart.com/Greater-Yellowlegs-worn-adult-striding-_H2D0094-Fort-DeSoto-Park,-Tierra-Verde,-FL.jpg"/>
          <p:cNvPicPr>
            <a:picLocks noChangeAspect="1" noChangeArrowheads="1"/>
          </p:cNvPicPr>
          <p:nvPr/>
        </p:nvPicPr>
        <p:blipFill>
          <a:blip r:embed="rId2" cstate="print"/>
          <a:srcRect l="17538" t="7207" r="7385"/>
          <a:stretch>
            <a:fillRect/>
          </a:stretch>
        </p:blipFill>
        <p:spPr bwMode="auto">
          <a:xfrm flipH="1">
            <a:off x="152400" y="1295400"/>
            <a:ext cx="4016406" cy="3390900"/>
          </a:xfrm>
          <a:prstGeom prst="rect">
            <a:avLst/>
          </a:prstGeom>
          <a:noFill/>
        </p:spPr>
      </p:pic>
      <p:pic>
        <p:nvPicPr>
          <p:cNvPr id="33794" name="Picture 2" descr="http://www.birdwatchingtours.co.uk/gallery/pix/Cuba/greater_yellowlegs_l.jpg"/>
          <p:cNvPicPr>
            <a:picLocks noChangeAspect="1" noChangeArrowheads="1"/>
          </p:cNvPicPr>
          <p:nvPr/>
        </p:nvPicPr>
        <p:blipFill>
          <a:blip r:embed="rId3" cstate="print"/>
          <a:srcRect t="16289" b="9748"/>
          <a:stretch>
            <a:fillRect/>
          </a:stretch>
        </p:blipFill>
        <p:spPr bwMode="auto">
          <a:xfrm>
            <a:off x="3390511" y="3352800"/>
            <a:ext cx="5592536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0438"/>
          </a:xfrm>
        </p:spPr>
        <p:txBody>
          <a:bodyPr/>
          <a:lstStyle/>
          <a:p>
            <a:r>
              <a:rPr lang="en-US" dirty="0" smtClean="0"/>
              <a:t>Bald Eagle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5" descr="bald-eagle-head"/>
          <p:cNvPicPr>
            <a:picLocks noChangeAspect="1" noChangeArrowheads="1"/>
          </p:cNvPicPr>
          <p:nvPr/>
        </p:nvPicPr>
        <p:blipFill>
          <a:blip r:embed="rId2" cstate="print"/>
          <a:srcRect l="11643"/>
          <a:stretch>
            <a:fillRect/>
          </a:stretch>
        </p:blipFill>
        <p:spPr bwMode="auto">
          <a:xfrm>
            <a:off x="76200" y="892175"/>
            <a:ext cx="5204251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Bald Eagle"/>
          <p:cNvPicPr>
            <a:picLocks noChangeAspect="1" noChangeArrowheads="1"/>
          </p:cNvPicPr>
          <p:nvPr/>
        </p:nvPicPr>
        <p:blipFill>
          <a:blip r:embed="rId3" cstate="print"/>
          <a:srcRect r="7407" b="18889"/>
          <a:stretch>
            <a:fillRect/>
          </a:stretch>
        </p:blipFill>
        <p:spPr bwMode="auto">
          <a:xfrm>
            <a:off x="5334000" y="3913188"/>
            <a:ext cx="3810000" cy="294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Barn Owl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5" descr="wildlife_barn_ow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43000"/>
            <a:ext cx="3651525" cy="547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barn-owl-fly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143000"/>
            <a:ext cx="4622184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1461</TotalTime>
  <Words>166</Words>
  <Application>Microsoft Office PowerPoint</Application>
  <PresentationFormat>On-screen Show (4:3)</PresentationFormat>
  <Paragraphs>83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1" baseType="lpstr">
      <vt:lpstr>Book Antiqua</vt:lpstr>
      <vt:lpstr>Lucida Sans</vt:lpstr>
      <vt:lpstr>Wingdings</vt:lpstr>
      <vt:lpstr>Wingdings 2</vt:lpstr>
      <vt:lpstr>Wingdings 3</vt:lpstr>
      <vt:lpstr>Apex</vt:lpstr>
      <vt:lpstr>Bird Group 2</vt:lpstr>
      <vt:lpstr>American Bittern</vt:lpstr>
      <vt:lpstr>American Coot</vt:lpstr>
      <vt:lpstr>American Crow</vt:lpstr>
      <vt:lpstr>American Kestrel</vt:lpstr>
      <vt:lpstr>American Goldfinch</vt:lpstr>
      <vt:lpstr>American Robin</vt:lpstr>
      <vt:lpstr>Bald Eagle</vt:lpstr>
      <vt:lpstr>Barn Owl</vt:lpstr>
      <vt:lpstr>Barn Swallow</vt:lpstr>
      <vt:lpstr>Belted Kingfisher</vt:lpstr>
      <vt:lpstr>Black Tern</vt:lpstr>
      <vt:lpstr>Black-capped Chickadee</vt:lpstr>
      <vt:lpstr>Blue Jay</vt:lpstr>
      <vt:lpstr>Brewers Blackbird</vt:lpstr>
      <vt:lpstr>Brown Thrasher</vt:lpstr>
      <vt:lpstr>Brown-Headed Cowbird</vt:lpstr>
      <vt:lpstr>Burrowing Owl</vt:lpstr>
      <vt:lpstr>Chimney Swift</vt:lpstr>
      <vt:lpstr>Cliff Swallow</vt:lpstr>
      <vt:lpstr>Common Flicker</vt:lpstr>
      <vt:lpstr>Common Grackle</vt:lpstr>
      <vt:lpstr>Common Loon</vt:lpstr>
      <vt:lpstr>Common Nighthawk</vt:lpstr>
      <vt:lpstr>Common Redpoll</vt:lpstr>
      <vt:lpstr>Common Snipe</vt:lpstr>
      <vt:lpstr>Common Tern</vt:lpstr>
      <vt:lpstr>Cooper’s Hawk</vt:lpstr>
      <vt:lpstr>Dark-Eyed Junko</vt:lpstr>
      <vt:lpstr>Double Crested Cormorant</vt:lpstr>
      <vt:lpstr>Dowitcher (long or short billed)</vt:lpstr>
      <vt:lpstr>Downy Woodpecker</vt:lpstr>
      <vt:lpstr>Eastern Kingbird</vt:lpstr>
      <vt:lpstr>European Starling</vt:lpstr>
      <vt:lpstr>Eurasian Collard Dove</vt:lpstr>
      <vt:lpstr>Ferruginous Hawk</vt:lpstr>
      <vt:lpstr>Franklin’s Gull</vt:lpstr>
      <vt:lpstr>Golden Eagle</vt:lpstr>
      <vt:lpstr>Great Blue Heron</vt:lpstr>
      <vt:lpstr>Great Egret</vt:lpstr>
      <vt:lpstr>Great Horned Owl</vt:lpstr>
      <vt:lpstr>Horned Lark</vt:lpstr>
      <vt:lpstr>House Finch</vt:lpstr>
      <vt:lpstr>House Sparrow</vt:lpstr>
      <vt:lpstr>House Wren</vt:lpstr>
      <vt:lpstr>Killdeer</vt:lpstr>
      <vt:lpstr>Least Tern</vt:lpstr>
      <vt:lpstr>Long-billed Curlew</vt:lpstr>
      <vt:lpstr>Marbled Godwit</vt:lpstr>
      <vt:lpstr>Northern Harrier</vt:lpstr>
      <vt:lpstr>Oriole </vt:lpstr>
      <vt:lpstr>Peregrine Falcon</vt:lpstr>
      <vt:lpstr>Pine Siskin</vt:lpstr>
      <vt:lpstr>Piping Plover</vt:lpstr>
      <vt:lpstr>Purple Martin</vt:lpstr>
      <vt:lpstr>Redheaded Woodpecker</vt:lpstr>
      <vt:lpstr>Red-Tailed Hawk</vt:lpstr>
      <vt:lpstr>Red-winged Blackbird</vt:lpstr>
      <vt:lpstr>Ring-billed Gull</vt:lpstr>
      <vt:lpstr>Rough-legged Hawk</vt:lpstr>
      <vt:lpstr>Ruby-throated Hummingbird</vt:lpstr>
      <vt:lpstr>Screech Owl</vt:lpstr>
      <vt:lpstr>Sharp-shinned Hawk</vt:lpstr>
      <vt:lpstr>Short-eared Owl</vt:lpstr>
      <vt:lpstr>Swainson’s Hawk</vt:lpstr>
      <vt:lpstr>Tundra Swan</vt:lpstr>
      <vt:lpstr>Upland Sandpiper</vt:lpstr>
      <vt:lpstr>Western Meadowlark</vt:lpstr>
      <vt:lpstr>White Pelican</vt:lpstr>
      <vt:lpstr>White-Breasted Nuthatch</vt:lpstr>
      <vt:lpstr>Willet</vt:lpstr>
      <vt:lpstr>Wilson’s Phalarope</vt:lpstr>
      <vt:lpstr>Yellow Warbler</vt:lpstr>
      <vt:lpstr>Yellow-headed Blackbird</vt:lpstr>
      <vt:lpstr>Greater/Lesser Yellowlegs</vt:lpstr>
    </vt:vector>
  </TitlesOfParts>
  <Company>Lemmon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Bird Group 2</dc:title>
  <dc:creator>Administrator</dc:creator>
  <cp:lastModifiedBy>Mark Ketelhut</cp:lastModifiedBy>
  <cp:revision>145</cp:revision>
  <dcterms:created xsi:type="dcterms:W3CDTF">2008-12-02T01:34:57Z</dcterms:created>
  <dcterms:modified xsi:type="dcterms:W3CDTF">2016-03-30T03:44:24Z</dcterms:modified>
</cp:coreProperties>
</file>